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8" r:id="rId2"/>
    <p:sldId id="283" r:id="rId3"/>
    <p:sldId id="317" r:id="rId4"/>
    <p:sldId id="319" r:id="rId5"/>
    <p:sldId id="318" r:id="rId6"/>
    <p:sldId id="320" r:id="rId7"/>
    <p:sldId id="321" r:id="rId8"/>
    <p:sldId id="294" r:id="rId9"/>
    <p:sldId id="273" r:id="rId10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Arial Bold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Arial Bold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Arial Bold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Arial Bold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Arial Bold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FFFFFF"/>
        </a:solidFill>
        <a:latin typeface="Arial Bold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FFFFFF"/>
        </a:solidFill>
        <a:latin typeface="Arial Bold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FFFFFF"/>
        </a:solidFill>
        <a:latin typeface="Arial Bold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FFFFFF"/>
        </a:solidFill>
        <a:latin typeface="Arial Bold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4643"/>
    <a:srgbClr val="FF8B56"/>
    <a:srgbClr val="8D8C88"/>
    <a:srgbClr val="C39C50"/>
    <a:srgbClr val="000080"/>
    <a:srgbClr val="000099"/>
    <a:srgbClr val="00006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8" autoAdjust="0"/>
    <p:restoredTop sz="90929"/>
  </p:normalViewPr>
  <p:slideViewPr>
    <p:cSldViewPr snapToGrid="0">
      <p:cViewPr varScale="1">
        <p:scale>
          <a:sx n="94" d="100"/>
          <a:sy n="94" d="100"/>
        </p:scale>
        <p:origin x="-1624" y="-96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80" d="100"/>
          <a:sy n="180" d="100"/>
        </p:scale>
        <p:origin x="-520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ill Sans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26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ill Sans" charset="0"/>
              </a:defRPr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charset="0"/>
              </a:defRPr>
            </a:lvl1pPr>
          </a:lstStyle>
          <a:p>
            <a:fld id="{333CCE27-0529-6448-B355-79E24A6511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43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8A8DC6-D278-2E4F-8EF8-EBE480E0C100}" type="slidenum">
              <a:rPr lang="en-US"/>
              <a:pPr/>
              <a:t>1</a:t>
            </a:fld>
            <a:endParaRPr lang="en-US"/>
          </a:p>
        </p:txBody>
      </p:sp>
      <p:sp>
        <p:nvSpPr>
          <p:cNvPr id="13312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87889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524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5791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363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8730017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82231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19339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41297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737596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1874230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050226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 userDrawn="1"/>
        </p:nvSpPr>
        <p:spPr bwMode="auto">
          <a:xfrm>
            <a:off x="217488" y="1371600"/>
            <a:ext cx="12573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501650"/>
            <a:ext cx="12319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1650" y="469900"/>
            <a:ext cx="5111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calclinic.net/" TargetMode="External"/><Relationship Id="rId4" Type="http://schemas.openxmlformats.org/officeDocument/2006/relationships/hyperlink" Target="http://www.jr.ietejournals.org/article.asp?issn=0377-2063;year=2011;volume=57;issue=4;spage=363;epage=371;aulast=Raj" TargetMode="External"/><Relationship Id="rId5" Type="http://schemas.openxmlformats.org/officeDocument/2006/relationships/hyperlink" Target="http://people.ece.cornell.edu/land/courses/ece4760/FinalProjects/s2011/wd65_yz526/wd65%20and%20yz526/highlevel.html" TargetMode="External"/><Relationship Id="rId6" Type="http://schemas.openxmlformats.org/officeDocument/2006/relationships/hyperlink" Target="http://web.science.mq.edu.au/~cassidy/comp449/html/comp449.html" TargetMode="External"/><Relationship Id="rId7" Type="http://schemas.openxmlformats.org/officeDocument/2006/relationships/hyperlink" Target="http://folk.uio.no/ristoh/aspiration/analysis.html" TargetMode="External"/><Relationship Id="rId8" Type="http://schemas.openxmlformats.org/officeDocument/2006/relationships/hyperlink" Target="http://www.phon.ucl.ac.uk/home/johnm/siphtra/plostut2/plostut2-5.htm" TargetMode="External"/><Relationship Id="rId9" Type="http://schemas.openxmlformats.org/officeDocument/2006/relationships/hyperlink" Target="http://mathworld.wolfram.com/FourierSeriesSquareWave.html" TargetMode="External"/><Relationship Id="rId10" Type="http://schemas.openxmlformats.org/officeDocument/2006/relationships/hyperlink" Target="https://kiwi.ecn.purdue.edu/rhea/index.php/Speech_Spectrogra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mha.org/go/bel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217488" y="1371600"/>
            <a:ext cx="12573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1270000" y="1484313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r>
              <a:rPr lang="en-US" sz="7200" dirty="0" smtClean="0">
                <a:solidFill>
                  <a:srgbClr val="000080"/>
                </a:solidFill>
                <a:cs typeface="Times New Roman" charset="0"/>
                <a:sym typeface="Times New Roman" charset="0"/>
              </a:rPr>
              <a:t>Speech Recognition with </a:t>
            </a:r>
            <a:r>
              <a:rPr lang="en-US" sz="7200" dirty="0" err="1">
                <a:solidFill>
                  <a:srgbClr val="000080"/>
                </a:solidFill>
                <a:cs typeface="Times New Roman" charset="0"/>
                <a:sym typeface="Times New Roman" charset="0"/>
              </a:rPr>
              <a:t>Matlab</a:t>
            </a:r>
            <a:r>
              <a:rPr lang="en-US" sz="7200" baseline="30000" dirty="0">
                <a:solidFill>
                  <a:srgbClr val="000080"/>
                </a:solidFill>
                <a:cs typeface="Times New Roman" charset="0"/>
                <a:sym typeface="Times New Roman" charset="0"/>
              </a:rPr>
              <a:t>®</a:t>
            </a:r>
            <a:endParaRPr lang="en-US" sz="9200" dirty="0">
              <a:solidFill>
                <a:srgbClr val="000080"/>
              </a:solidFill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16397" name="Rectangle 13"/>
          <p:cNvSpPr>
            <a:spLocks/>
          </p:cNvSpPr>
          <p:nvPr/>
        </p:nvSpPr>
        <p:spPr bwMode="auto">
          <a:xfrm>
            <a:off x="4916488" y="5492750"/>
            <a:ext cx="31718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000080"/>
                </a:solidFill>
                <a:latin typeface="Arial" charset="0"/>
                <a:ea typeface="ＭＳ Ｐゴシック" charset="0"/>
                <a:cs typeface="Times New Roman" charset="0"/>
                <a:sym typeface="Times New Roman" charset="0"/>
              </a:rPr>
              <a:t>Neil E. Cotter</a:t>
            </a:r>
          </a:p>
        </p:txBody>
      </p:sp>
      <p:sp>
        <p:nvSpPr>
          <p:cNvPr id="16398" name="Rectangle 14"/>
          <p:cNvSpPr>
            <a:spLocks/>
          </p:cNvSpPr>
          <p:nvPr/>
        </p:nvSpPr>
        <p:spPr bwMode="auto">
          <a:xfrm>
            <a:off x="4149725" y="6892925"/>
            <a:ext cx="470693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8D8C88"/>
                </a:solidFill>
                <a:latin typeface="Bank Gothic" charset="0"/>
                <a:ea typeface="ＭＳ Ｐゴシック" charset="0"/>
                <a:cs typeface="Times New Roman" charset="0"/>
                <a:sym typeface="Times New Roman" charset="0"/>
              </a:rPr>
              <a:t>ECE Department</a:t>
            </a:r>
            <a:endParaRPr lang="en-US">
              <a:solidFill>
                <a:srgbClr val="8D8C88"/>
              </a:solidFill>
              <a:ea typeface="ＭＳ Ｐゴシック" charset="0"/>
              <a:cs typeface="Times New Roman" charset="0"/>
              <a:sym typeface="Times New Roman" charset="0"/>
            </a:endParaRPr>
          </a:p>
          <a:p>
            <a:r>
              <a:rPr lang="en-US" sz="2400">
                <a:solidFill>
                  <a:srgbClr val="B30202"/>
                </a:solidFill>
                <a:latin typeface="Arial" charset="0"/>
                <a:ea typeface="ＭＳ Ｐゴシック" charset="0"/>
                <a:cs typeface="Times New Roman" charset="0"/>
                <a:sym typeface="Times New Roman" charset="0"/>
              </a:rPr>
              <a:t>UNIVERSITY</a:t>
            </a:r>
            <a:r>
              <a:rPr lang="en-US" sz="2800">
                <a:solidFill>
                  <a:srgbClr val="B30202"/>
                </a:solidFill>
                <a:latin typeface="Arial" charset="0"/>
                <a:ea typeface="ＭＳ Ｐゴシック" charset="0"/>
                <a:cs typeface="Times New Roman" charset="0"/>
                <a:sym typeface="Times New Roman" charset="0"/>
              </a:rPr>
              <a:t> </a:t>
            </a:r>
            <a:r>
              <a:rPr lang="en-US" sz="1800">
                <a:solidFill>
                  <a:srgbClr val="B30202"/>
                </a:solidFill>
                <a:latin typeface="Arial" charset="0"/>
                <a:ea typeface="ＭＳ Ｐゴシック" charset="0"/>
                <a:cs typeface="Times New Roman" charset="0"/>
                <a:sym typeface="Times New Roman" charset="0"/>
              </a:rPr>
              <a:t>OF</a:t>
            </a:r>
            <a:r>
              <a:rPr lang="en-US" sz="2800">
                <a:solidFill>
                  <a:srgbClr val="B30202"/>
                </a:solidFill>
                <a:latin typeface="Arial" charset="0"/>
                <a:ea typeface="ＭＳ Ｐゴシック" charset="0"/>
                <a:cs typeface="Times New Roman" charset="0"/>
                <a:sym typeface="Times New Roman" charset="0"/>
              </a:rPr>
              <a:t> </a:t>
            </a:r>
            <a:r>
              <a:rPr lang="en-US" sz="2400">
                <a:solidFill>
                  <a:srgbClr val="B30202"/>
                </a:solidFill>
                <a:latin typeface="Arial" charset="0"/>
                <a:ea typeface="ＭＳ Ｐゴシック" charset="0"/>
                <a:cs typeface="Times New Roman" charset="0"/>
                <a:sym typeface="Times New Roman" charset="0"/>
              </a:rPr>
              <a:t>UTAH</a:t>
            </a:r>
            <a:endParaRPr lang="en-US" sz="2800">
              <a:solidFill>
                <a:srgbClr val="B30202"/>
              </a:solidFill>
              <a:latin typeface="Arial" charset="0"/>
              <a:ea typeface="ＭＳ Ｐゴシック" charset="0"/>
              <a:cs typeface="Times New Roman" charset="0"/>
              <a:sym typeface="Times New Roman" charset="0"/>
            </a:endParaRPr>
          </a:p>
          <a:p>
            <a:r>
              <a:rPr lang="en-US" sz="2600">
                <a:solidFill>
                  <a:srgbClr val="000080"/>
                </a:solidFill>
                <a:latin typeface="Arial" charset="0"/>
                <a:ea typeface="ＭＳ Ｐゴシック" charset="0"/>
                <a:cs typeface="Times New Roman" charset="0"/>
                <a:sym typeface="Times New Roman" charset="0"/>
              </a:rPr>
              <a:t>necotter@ece.utah.edu</a:t>
            </a:r>
            <a:endParaRPr lang="en-US">
              <a:solidFill>
                <a:srgbClr val="000080"/>
              </a:solidFill>
              <a:latin typeface="Times New Roman" charset="0"/>
              <a:ea typeface="ＭＳ Ｐゴシック" charset="0"/>
              <a:cs typeface="Times New Roman" charset="0"/>
              <a:sym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693863" y="0"/>
            <a:ext cx="9615487" cy="11557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E6E6E6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sz="5400">
                <a:solidFill>
                  <a:srgbClr val="000080"/>
                </a:solidFill>
                <a:latin typeface="Arial Bold" charset="0"/>
                <a:cs typeface="Times New Roman" charset="0"/>
                <a:sym typeface="Times New Roman" charset="0"/>
              </a:rPr>
              <a:t>Resonances</a:t>
            </a:r>
            <a:endParaRPr lang="en-US" sz="5400">
              <a:solidFill>
                <a:srgbClr val="000080"/>
              </a:solidFill>
              <a:latin typeface="Arial Bold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217488" y="1371600"/>
            <a:ext cx="12573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18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2208213"/>
            <a:ext cx="3225800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50186" name="Object 10"/>
          <p:cNvGraphicFramePr>
            <a:graphicFrameLocks noChangeAspect="1"/>
          </p:cNvGraphicFramePr>
          <p:nvPr/>
        </p:nvGraphicFramePr>
        <p:xfrm>
          <a:off x="3562350" y="5988050"/>
          <a:ext cx="5880100" cy="269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0" name="Worksheet" r:id="rId4" imgW="5879592" imgH="2691384" progId="Excel.Sheet.8">
                  <p:embed/>
                </p:oleObj>
              </mc:Choice>
              <mc:Fallback>
                <p:oleObj name="Worksheet" r:id="rId4" imgW="5879592" imgH="2691384" progId="Excel.Shee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0" y="5988050"/>
                        <a:ext cx="5880100" cy="2690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7" name="Text Box 11"/>
          <p:cNvSpPr txBox="1">
            <a:spLocks/>
          </p:cNvSpPr>
          <p:nvPr/>
        </p:nvSpPr>
        <p:spPr bwMode="auto">
          <a:xfrm>
            <a:off x="8294688" y="5267325"/>
            <a:ext cx="400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80"/>
                </a:solidFill>
              </a:rPr>
              <a:t>[1]</a:t>
            </a:r>
            <a:endParaRPr lang="en-US">
              <a:solidFill>
                <a:srgbClr val="00008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009775" y="76200"/>
            <a:ext cx="9615488" cy="11557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E6E6E6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sz="5400">
                <a:solidFill>
                  <a:srgbClr val="000080"/>
                </a:solidFill>
                <a:latin typeface="Arial Bold" charset="0"/>
                <a:cs typeface="Times New Roman" charset="0"/>
                <a:sym typeface="Times New Roman" charset="0"/>
              </a:rPr>
              <a:t>Vocal Tract</a:t>
            </a:r>
            <a:endParaRPr lang="en-US" sz="5400">
              <a:solidFill>
                <a:srgbClr val="000080"/>
              </a:solidFill>
              <a:latin typeface="Arial Bold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128003" name="Rectangle 3"/>
          <p:cNvSpPr>
            <a:spLocks/>
          </p:cNvSpPr>
          <p:nvPr/>
        </p:nvSpPr>
        <p:spPr bwMode="auto">
          <a:xfrm>
            <a:off x="3889375" y="7223125"/>
            <a:ext cx="5226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buFontTx/>
              <a:buChar char="•"/>
            </a:pPr>
            <a:r>
              <a:rPr lang="en-US">
                <a:solidFill>
                  <a:srgbClr val="000080"/>
                </a:solidFill>
                <a:latin typeface="Arial" charset="0"/>
                <a:ea typeface="ＭＳ Ｐゴシック" charset="0"/>
                <a:cs typeface="Times New Roman" charset="0"/>
                <a:sym typeface="Times New Roman" charset="0"/>
              </a:rPr>
              <a:t> Pipe organ</a:t>
            </a:r>
          </a:p>
          <a:p>
            <a:pPr algn="l">
              <a:buFontTx/>
              <a:buChar char="•"/>
            </a:pPr>
            <a:r>
              <a:rPr lang="en-US">
                <a:solidFill>
                  <a:srgbClr val="000080"/>
                </a:solidFill>
                <a:latin typeface="Arial" charset="0"/>
                <a:ea typeface="ＭＳ Ｐゴシック" charset="0"/>
                <a:cs typeface="Times New Roman" charset="0"/>
                <a:sym typeface="Times New Roman" charset="0"/>
              </a:rPr>
              <a:t> Driven by puffs of air</a:t>
            </a:r>
          </a:p>
          <a:p>
            <a:pPr algn="l"/>
            <a:endParaRPr lang="en-US">
              <a:solidFill>
                <a:srgbClr val="000080"/>
              </a:solidFill>
              <a:latin typeface="Arial" charset="0"/>
              <a:ea typeface="ＭＳ Ｐゴシック" charset="0"/>
              <a:cs typeface="Times New Roman" charset="0"/>
              <a:sym typeface="Times New Roman" charset="0"/>
            </a:endParaRPr>
          </a:p>
        </p:txBody>
      </p:sp>
      <p:sp>
        <p:nvSpPr>
          <p:cNvPr id="128004" name="Line 4"/>
          <p:cNvSpPr>
            <a:spLocks noChangeShapeType="1"/>
          </p:cNvSpPr>
          <p:nvPr/>
        </p:nvSpPr>
        <p:spPr bwMode="auto">
          <a:xfrm>
            <a:off x="217488" y="1371600"/>
            <a:ext cx="12573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5" name="Text Box 5"/>
          <p:cNvSpPr txBox="1">
            <a:spLocks/>
          </p:cNvSpPr>
          <p:nvPr/>
        </p:nvSpPr>
        <p:spPr bwMode="auto">
          <a:xfrm>
            <a:off x="9421813" y="6453188"/>
            <a:ext cx="400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80"/>
                </a:solidFill>
              </a:rPr>
              <a:t>[2]</a:t>
            </a:r>
            <a:endParaRPr lang="en-US">
              <a:solidFill>
                <a:srgbClr val="000080"/>
              </a:solidFill>
            </a:endParaRPr>
          </a:p>
        </p:txBody>
      </p:sp>
      <p:pic>
        <p:nvPicPr>
          <p:cNvPr id="12800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2236788"/>
            <a:ext cx="5148263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009775" y="76200"/>
            <a:ext cx="9615488" cy="11557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E6E6E6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sz="5400">
                <a:solidFill>
                  <a:srgbClr val="000080"/>
                </a:solidFill>
                <a:latin typeface="Arial Bold" charset="0"/>
                <a:cs typeface="Times New Roman" charset="0"/>
                <a:sym typeface="Times New Roman" charset="0"/>
              </a:rPr>
              <a:t>Glottal Pulses</a:t>
            </a:r>
            <a:endParaRPr lang="en-US" sz="5400">
              <a:solidFill>
                <a:srgbClr val="000080"/>
              </a:solidFill>
              <a:latin typeface="Arial Bold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130051" name="Rectangle 3"/>
          <p:cNvSpPr>
            <a:spLocks/>
          </p:cNvSpPr>
          <p:nvPr/>
        </p:nvSpPr>
        <p:spPr bwMode="auto">
          <a:xfrm>
            <a:off x="4138613" y="7581900"/>
            <a:ext cx="47275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lnSpc>
                <a:spcPct val="120000"/>
              </a:lnSpc>
              <a:buFontTx/>
              <a:buChar char="•"/>
            </a:pPr>
            <a:r>
              <a:rPr lang="en-US" sz="3800">
                <a:solidFill>
                  <a:srgbClr val="000080"/>
                </a:solidFill>
                <a:latin typeface="Arial" charset="0"/>
                <a:ea typeface="ＭＳ Ｐゴシック" charset="0"/>
                <a:cs typeface="Times New Roman" charset="0"/>
                <a:sym typeface="Times New Roman" charset="0"/>
              </a:rPr>
              <a:t> Rate = voice pitch</a:t>
            </a: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lang="en-US" sz="3800">
                <a:solidFill>
                  <a:srgbClr val="000080"/>
                </a:solidFill>
                <a:latin typeface="Arial" charset="0"/>
                <a:ea typeface="ＭＳ Ｐゴシック" charset="0"/>
                <a:cs typeface="Times New Roman" charset="0"/>
                <a:sym typeface="Times New Roman" charset="0"/>
              </a:rPr>
              <a:t> Shape varies slightly</a:t>
            </a:r>
          </a:p>
        </p:txBody>
      </p:sp>
      <p:sp>
        <p:nvSpPr>
          <p:cNvPr id="130052" name="Line 4"/>
          <p:cNvSpPr>
            <a:spLocks noChangeShapeType="1"/>
          </p:cNvSpPr>
          <p:nvPr/>
        </p:nvSpPr>
        <p:spPr bwMode="auto">
          <a:xfrm>
            <a:off x="217488" y="1371600"/>
            <a:ext cx="12573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005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1711325"/>
            <a:ext cx="9396413" cy="548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0054" name="Text Box 6"/>
          <p:cNvSpPr txBox="1">
            <a:spLocks/>
          </p:cNvSpPr>
          <p:nvPr/>
        </p:nvSpPr>
        <p:spPr bwMode="auto">
          <a:xfrm>
            <a:off x="10093274" y="6145213"/>
            <a:ext cx="3842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80"/>
                </a:solidFill>
              </a:rPr>
              <a:t>[3]</a:t>
            </a:r>
            <a:endParaRPr lang="en-US" dirty="0">
              <a:solidFill>
                <a:srgbClr val="00008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009775" y="76200"/>
            <a:ext cx="9615488" cy="11557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E6E6E6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sz="5400">
                <a:solidFill>
                  <a:srgbClr val="000080"/>
                </a:solidFill>
                <a:latin typeface="Arial Bold" charset="0"/>
                <a:cs typeface="Times New Roman" charset="0"/>
                <a:sym typeface="Times New Roman" charset="0"/>
              </a:rPr>
              <a:t>Formants</a:t>
            </a:r>
            <a:endParaRPr lang="en-US" sz="5400">
              <a:solidFill>
                <a:srgbClr val="000080"/>
              </a:solidFill>
              <a:latin typeface="Arial Bold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129027" name="Rectangle 3"/>
          <p:cNvSpPr>
            <a:spLocks/>
          </p:cNvSpPr>
          <p:nvPr/>
        </p:nvSpPr>
        <p:spPr bwMode="auto">
          <a:xfrm>
            <a:off x="3657600" y="7589838"/>
            <a:ext cx="5688013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buFontTx/>
              <a:buChar char="•"/>
            </a:pPr>
            <a:r>
              <a:rPr lang="en-US">
                <a:solidFill>
                  <a:srgbClr val="000080"/>
                </a:solidFill>
                <a:latin typeface="Arial" charset="0"/>
                <a:ea typeface="ＭＳ Ｐゴシック" charset="0"/>
                <a:cs typeface="Times New Roman" charset="0"/>
                <a:sym typeface="Times New Roman" charset="0"/>
              </a:rPr>
              <a:t> Frequency response</a:t>
            </a:r>
          </a:p>
          <a:p>
            <a:pPr algn="l">
              <a:buFontTx/>
              <a:buChar char="•"/>
            </a:pPr>
            <a:r>
              <a:rPr lang="en-US">
                <a:solidFill>
                  <a:srgbClr val="000080"/>
                </a:solidFill>
                <a:latin typeface="Arial" charset="0"/>
                <a:ea typeface="ＭＳ Ｐゴシック" charset="0"/>
                <a:cs typeface="Times New Roman" charset="0"/>
                <a:sym typeface="Times New Roman" charset="0"/>
              </a:rPr>
              <a:t> Vowel = musical chord</a:t>
            </a:r>
          </a:p>
        </p:txBody>
      </p:sp>
      <p:sp>
        <p:nvSpPr>
          <p:cNvPr id="129028" name="Line 4"/>
          <p:cNvSpPr>
            <a:spLocks noChangeShapeType="1"/>
          </p:cNvSpPr>
          <p:nvPr/>
        </p:nvSpPr>
        <p:spPr bwMode="auto">
          <a:xfrm>
            <a:off x="217488" y="1371600"/>
            <a:ext cx="12573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902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25" y="1855788"/>
            <a:ext cx="6761163" cy="53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9030" name="Text Box 6"/>
          <p:cNvSpPr txBox="1">
            <a:spLocks/>
          </p:cNvSpPr>
          <p:nvPr/>
        </p:nvSpPr>
        <p:spPr bwMode="auto">
          <a:xfrm>
            <a:off x="9512250" y="6869113"/>
            <a:ext cx="3842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80"/>
                </a:solidFill>
              </a:rPr>
              <a:t>[4]</a:t>
            </a:r>
            <a:endParaRPr lang="en-US" dirty="0">
              <a:solidFill>
                <a:srgbClr val="00008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009775" y="76200"/>
            <a:ext cx="9615488" cy="11557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E6E6E6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sz="5400">
                <a:solidFill>
                  <a:srgbClr val="000080"/>
                </a:solidFill>
                <a:latin typeface="Arial Bold" charset="0"/>
                <a:cs typeface="Times New Roman" charset="0"/>
                <a:sym typeface="Times New Roman" charset="0"/>
              </a:rPr>
              <a:t>Speech Waveform</a:t>
            </a:r>
            <a:endParaRPr lang="en-US" sz="5400">
              <a:solidFill>
                <a:srgbClr val="000080"/>
              </a:solidFill>
              <a:latin typeface="Arial Bold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131075" name="Rectangle 3"/>
          <p:cNvSpPr>
            <a:spLocks/>
          </p:cNvSpPr>
          <p:nvPr/>
        </p:nvSpPr>
        <p:spPr bwMode="auto">
          <a:xfrm>
            <a:off x="1663700" y="4618038"/>
            <a:ext cx="33162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buFontTx/>
              <a:buChar char="•"/>
            </a:pPr>
            <a:r>
              <a:rPr lang="en-US" sz="3400">
                <a:solidFill>
                  <a:srgbClr val="000080"/>
                </a:solidFill>
                <a:latin typeface="Arial" charset="0"/>
                <a:ea typeface="ＭＳ Ｐゴシック" charset="0"/>
                <a:cs typeface="Times New Roman" charset="0"/>
                <a:sym typeface="Times New Roman" charset="0"/>
              </a:rPr>
              <a:t> Vowel repetitive</a:t>
            </a:r>
            <a:endParaRPr lang="en-US" sz="3800">
              <a:solidFill>
                <a:srgbClr val="000080"/>
              </a:solidFill>
              <a:latin typeface="Arial" charset="0"/>
              <a:ea typeface="ＭＳ Ｐゴシック" charset="0"/>
              <a:cs typeface="Times New Roman" charset="0"/>
              <a:sym typeface="Times New Roman" charset="0"/>
            </a:endParaRPr>
          </a:p>
        </p:txBody>
      </p:sp>
      <p:sp>
        <p:nvSpPr>
          <p:cNvPr id="131076" name="Line 4"/>
          <p:cNvSpPr>
            <a:spLocks noChangeShapeType="1"/>
          </p:cNvSpPr>
          <p:nvPr/>
        </p:nvSpPr>
        <p:spPr bwMode="auto">
          <a:xfrm>
            <a:off x="217488" y="1371600"/>
            <a:ext cx="12573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77" name="Text Box 5"/>
          <p:cNvSpPr txBox="1">
            <a:spLocks/>
          </p:cNvSpPr>
          <p:nvPr/>
        </p:nvSpPr>
        <p:spPr bwMode="auto">
          <a:xfrm>
            <a:off x="12196763" y="4465638"/>
            <a:ext cx="400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80"/>
                </a:solidFill>
              </a:rPr>
              <a:t>[7]</a:t>
            </a:r>
            <a:endParaRPr lang="en-US">
              <a:solidFill>
                <a:srgbClr val="000080"/>
              </a:solidFill>
            </a:endParaRPr>
          </a:p>
        </p:txBody>
      </p:sp>
      <p:sp>
        <p:nvSpPr>
          <p:cNvPr id="131080" name="Rectangle 8"/>
          <p:cNvSpPr>
            <a:spLocks/>
          </p:cNvSpPr>
          <p:nvPr/>
        </p:nvSpPr>
        <p:spPr bwMode="auto">
          <a:xfrm>
            <a:off x="4879975" y="8550275"/>
            <a:ext cx="3244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buFontTx/>
              <a:buChar char="•"/>
            </a:pPr>
            <a:r>
              <a:rPr lang="en-US" sz="3400">
                <a:solidFill>
                  <a:srgbClr val="000080"/>
                </a:solidFill>
                <a:latin typeface="Arial" charset="0"/>
                <a:ea typeface="ＭＳ Ｐゴシック" charset="0"/>
                <a:cs typeface="Times New Roman" charset="0"/>
                <a:sym typeface="Times New Roman" charset="0"/>
              </a:rPr>
              <a:t> Fricatives noisy</a:t>
            </a:r>
          </a:p>
        </p:txBody>
      </p:sp>
      <p:sp>
        <p:nvSpPr>
          <p:cNvPr id="131081" name="Rectangle 9"/>
          <p:cNvSpPr>
            <a:spLocks/>
          </p:cNvSpPr>
          <p:nvPr/>
        </p:nvSpPr>
        <p:spPr bwMode="auto">
          <a:xfrm>
            <a:off x="7870825" y="4876800"/>
            <a:ext cx="35782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buFontTx/>
              <a:buChar char="•"/>
            </a:pPr>
            <a:r>
              <a:rPr lang="en-US" sz="3400">
                <a:solidFill>
                  <a:srgbClr val="000080"/>
                </a:solidFill>
                <a:latin typeface="Arial" charset="0"/>
                <a:ea typeface="ＭＳ Ｐゴシック" charset="0"/>
                <a:cs typeface="Times New Roman" charset="0"/>
                <a:sym typeface="Times New Roman" charset="0"/>
              </a:rPr>
              <a:t> Plosive explosive</a:t>
            </a:r>
            <a:endParaRPr lang="en-US" sz="3800">
              <a:solidFill>
                <a:srgbClr val="000080"/>
              </a:solidFill>
              <a:latin typeface="Arial" charset="0"/>
              <a:ea typeface="ＭＳ Ｐゴシック" charset="0"/>
              <a:cs typeface="Times New Roman" charset="0"/>
              <a:sym typeface="Times New Roman" charset="0"/>
            </a:endParaRPr>
          </a:p>
        </p:txBody>
      </p:sp>
      <p:sp>
        <p:nvSpPr>
          <p:cNvPr id="131082" name="Text Box 10"/>
          <p:cNvSpPr txBox="1">
            <a:spLocks/>
          </p:cNvSpPr>
          <p:nvPr/>
        </p:nvSpPr>
        <p:spPr bwMode="auto">
          <a:xfrm>
            <a:off x="6180138" y="3827463"/>
            <a:ext cx="400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80"/>
                </a:solidFill>
              </a:rPr>
              <a:t>[5]</a:t>
            </a:r>
            <a:endParaRPr lang="en-US">
              <a:solidFill>
                <a:srgbClr val="000080"/>
              </a:solidFill>
            </a:endParaRPr>
          </a:p>
        </p:txBody>
      </p:sp>
      <p:pic>
        <p:nvPicPr>
          <p:cNvPr id="131083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051050"/>
            <a:ext cx="5926138" cy="238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1084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5614988"/>
            <a:ext cx="4248150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1085" name="Text Box 13"/>
          <p:cNvSpPr txBox="1">
            <a:spLocks/>
          </p:cNvSpPr>
          <p:nvPr/>
        </p:nvSpPr>
        <p:spPr bwMode="auto">
          <a:xfrm>
            <a:off x="8202613" y="7985125"/>
            <a:ext cx="400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80"/>
                </a:solidFill>
              </a:rPr>
              <a:t>[6]</a:t>
            </a:r>
            <a:endParaRPr lang="en-US">
              <a:solidFill>
                <a:srgbClr val="000080"/>
              </a:solidFill>
            </a:endParaRPr>
          </a:p>
        </p:txBody>
      </p:sp>
      <p:pic>
        <p:nvPicPr>
          <p:cNvPr id="131086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788" y="1555750"/>
            <a:ext cx="4946650" cy="313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2009775" y="76200"/>
            <a:ext cx="9615488" cy="11557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E6E6E6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solidFill>
                  <a:srgbClr val="000080"/>
                </a:solidFill>
                <a:latin typeface="Arial Bold" charset="0"/>
                <a:cs typeface="Times New Roman" charset="0"/>
                <a:sym typeface="Times New Roman" charset="0"/>
              </a:rPr>
              <a:t>Fourier Theory</a:t>
            </a:r>
            <a:endParaRPr lang="en-US" sz="5400" dirty="0">
              <a:solidFill>
                <a:srgbClr val="000080"/>
              </a:solidFill>
              <a:latin typeface="Arial Bold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131075" name="Rectangle 3"/>
          <p:cNvSpPr>
            <a:spLocks/>
          </p:cNvSpPr>
          <p:nvPr/>
        </p:nvSpPr>
        <p:spPr bwMode="auto">
          <a:xfrm>
            <a:off x="3528284" y="4196335"/>
            <a:ext cx="61170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buFontTx/>
              <a:buChar char="•"/>
            </a:pPr>
            <a:r>
              <a:rPr lang="en-US" sz="3400" dirty="0">
                <a:solidFill>
                  <a:srgbClr val="000080"/>
                </a:solidFill>
                <a:latin typeface="Arial" charset="0"/>
                <a:ea typeface="ＭＳ Ｐゴシック" charset="0"/>
                <a:cs typeface="Times New Roman" charset="0"/>
                <a:sym typeface="Times New Roman" charset="0"/>
              </a:rPr>
              <a:t> </a:t>
            </a:r>
            <a:r>
              <a:rPr lang="en-US" sz="3400" dirty="0" smtClean="0">
                <a:solidFill>
                  <a:srgbClr val="000080"/>
                </a:solidFill>
                <a:latin typeface="Arial" charset="0"/>
                <a:ea typeface="ＭＳ Ｐゴシック" charset="0"/>
                <a:cs typeface="Times New Roman" charset="0"/>
                <a:sym typeface="Times New Roman" charset="0"/>
              </a:rPr>
              <a:t>Waveform = Sum of Sinusoids</a:t>
            </a:r>
            <a:endParaRPr lang="en-US" sz="3800" dirty="0">
              <a:solidFill>
                <a:srgbClr val="000080"/>
              </a:solidFill>
              <a:latin typeface="Arial" charset="0"/>
              <a:ea typeface="ＭＳ Ｐゴシック" charset="0"/>
              <a:cs typeface="Times New Roman" charset="0"/>
              <a:sym typeface="Times New Roman" charset="0"/>
            </a:endParaRPr>
          </a:p>
        </p:txBody>
      </p:sp>
      <p:sp>
        <p:nvSpPr>
          <p:cNvPr id="131076" name="Line 4"/>
          <p:cNvSpPr>
            <a:spLocks noChangeShapeType="1"/>
          </p:cNvSpPr>
          <p:nvPr/>
        </p:nvSpPr>
        <p:spPr bwMode="auto">
          <a:xfrm>
            <a:off x="217488" y="1371600"/>
            <a:ext cx="12573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77" name="Text Box 5"/>
          <p:cNvSpPr txBox="1">
            <a:spLocks/>
          </p:cNvSpPr>
          <p:nvPr/>
        </p:nvSpPr>
        <p:spPr bwMode="auto">
          <a:xfrm>
            <a:off x="9786094" y="8181295"/>
            <a:ext cx="3842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80"/>
                </a:solidFill>
              </a:rPr>
              <a:t>[9]</a:t>
            </a:r>
            <a:endParaRPr lang="en-US" dirty="0">
              <a:solidFill>
                <a:srgbClr val="000080"/>
              </a:solidFill>
            </a:endParaRPr>
          </a:p>
        </p:txBody>
      </p:sp>
      <p:sp>
        <p:nvSpPr>
          <p:cNvPr id="131082" name="Text Box 10"/>
          <p:cNvSpPr txBox="1">
            <a:spLocks/>
          </p:cNvSpPr>
          <p:nvPr/>
        </p:nvSpPr>
        <p:spPr bwMode="auto">
          <a:xfrm>
            <a:off x="8903832" y="3895020"/>
            <a:ext cx="3842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80"/>
                </a:solidFill>
              </a:rPr>
              <a:t>[8]</a:t>
            </a:r>
            <a:endParaRPr lang="en-US" dirty="0">
              <a:solidFill>
                <a:srgbClr val="00008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786" y="1670883"/>
            <a:ext cx="4118562" cy="2541482"/>
          </a:xfrm>
          <a:prstGeom prst="rect">
            <a:avLst/>
          </a:prstGeom>
        </p:spPr>
      </p:pic>
      <p:sp>
        <p:nvSpPr>
          <p:cNvPr id="16" name="Rectangle 3"/>
          <p:cNvSpPr>
            <a:spLocks/>
          </p:cNvSpPr>
          <p:nvPr/>
        </p:nvSpPr>
        <p:spPr bwMode="auto">
          <a:xfrm>
            <a:off x="3626639" y="8685921"/>
            <a:ext cx="59503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>
              <a:buFontTx/>
              <a:buChar char="•"/>
            </a:pPr>
            <a:r>
              <a:rPr lang="en-US" sz="3400" dirty="0">
                <a:solidFill>
                  <a:srgbClr val="000080"/>
                </a:solidFill>
                <a:latin typeface="Arial" charset="0"/>
                <a:ea typeface="ＭＳ Ｐゴシック" charset="0"/>
                <a:cs typeface="Times New Roman" charset="0"/>
                <a:sym typeface="Times New Roman" charset="0"/>
              </a:rPr>
              <a:t> </a:t>
            </a:r>
            <a:r>
              <a:rPr lang="en-US" sz="3400" dirty="0" smtClean="0">
                <a:solidFill>
                  <a:srgbClr val="000080"/>
                </a:solidFill>
                <a:latin typeface="Arial" charset="0"/>
                <a:ea typeface="ＭＳ Ｐゴシック" charset="0"/>
                <a:cs typeface="Times New Roman" charset="0"/>
                <a:sym typeface="Times New Roman" charset="0"/>
              </a:rPr>
              <a:t>Speech: FFT of short Frames</a:t>
            </a:r>
            <a:endParaRPr lang="en-US" sz="3800" dirty="0">
              <a:solidFill>
                <a:srgbClr val="000080"/>
              </a:solidFill>
              <a:latin typeface="Arial" charset="0"/>
              <a:ea typeface="ＭＳ Ｐゴシック" charset="0"/>
              <a:cs typeface="Times New Roman" charset="0"/>
              <a:sym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406" y="4986107"/>
            <a:ext cx="6207324" cy="3228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72451" y="8079866"/>
            <a:ext cx="621528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“</a:t>
            </a:r>
            <a:r>
              <a:rPr lang="en-US" sz="1800" dirty="0" err="1" smtClean="0"/>
              <a:t>Ninteenth</a:t>
            </a:r>
            <a:r>
              <a:rPr lang="en-US" sz="1800" dirty="0" smtClean="0"/>
              <a:t> Century”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36904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025900" y="76200"/>
            <a:ext cx="4940300" cy="11557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E6E6E6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sz="5400">
                <a:solidFill>
                  <a:srgbClr val="000080"/>
                </a:solidFill>
                <a:latin typeface="Arial Bold" charset="0"/>
                <a:cs typeface="Times New Roman" charset="0"/>
                <a:sym typeface="Times New Roman" charset="0"/>
              </a:rPr>
              <a:t>References</a:t>
            </a:r>
            <a:endParaRPr lang="en-US" sz="5400">
              <a:solidFill>
                <a:srgbClr val="000080"/>
              </a:solidFill>
              <a:latin typeface="Arial Bold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101379" name="Rectangle 3"/>
          <p:cNvSpPr>
            <a:spLocks/>
          </p:cNvSpPr>
          <p:nvPr/>
        </p:nvSpPr>
        <p:spPr bwMode="auto">
          <a:xfrm>
            <a:off x="1158875" y="2479405"/>
            <a:ext cx="10674350" cy="479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marL="441325" indent="-441325" algn="l">
              <a:lnSpc>
                <a:spcPct val="200000"/>
              </a:lnSpc>
              <a:tabLst>
                <a:tab pos="828675" algn="l"/>
              </a:tabLst>
            </a:pPr>
            <a:endParaRPr lang="en-US" sz="1400" dirty="0">
              <a:solidFill>
                <a:srgbClr val="000080"/>
              </a:solidFill>
              <a:latin typeface="Arial" charset="0"/>
              <a:ea typeface="ＭＳ Ｐゴシック" charset="0"/>
            </a:endParaRPr>
          </a:p>
          <a:p>
            <a:pPr marL="441325" indent="-441325" algn="l">
              <a:lnSpc>
                <a:spcPct val="200000"/>
              </a:lnSpc>
              <a:spcAft>
                <a:spcPct val="20000"/>
              </a:spcAft>
              <a:tabLst>
                <a:tab pos="828675" algn="l"/>
              </a:tabLst>
            </a:pPr>
            <a:r>
              <a:rPr lang="en-US" sz="1400" dirty="0">
                <a:solidFill>
                  <a:srgbClr val="000080"/>
                </a:solidFill>
                <a:latin typeface="Arial" charset="0"/>
                <a:ea typeface="ＭＳ Ｐゴシック" charset="0"/>
              </a:rPr>
              <a:t>[1]	</a:t>
            </a:r>
            <a:r>
              <a:rPr lang="en-US" sz="1400" dirty="0">
                <a:solidFill>
                  <a:schemeClr val="tx2"/>
                </a:solidFill>
                <a:latin typeface="Arial" charset="0"/>
                <a:ea typeface="ＭＳ Ｐゴシック" charset="0"/>
                <a:hlinkClick r:id="rId2"/>
              </a:rPr>
              <a:t>http://www.nmha.org/go/bell</a:t>
            </a:r>
            <a:endParaRPr lang="en-US" sz="1400" dirty="0">
              <a:solidFill>
                <a:srgbClr val="000080"/>
              </a:solidFill>
              <a:latin typeface="Arial" charset="0"/>
              <a:ea typeface="ＭＳ Ｐゴシック" charset="0"/>
            </a:endParaRPr>
          </a:p>
          <a:p>
            <a:pPr marL="441325" indent="-441325" algn="l">
              <a:lnSpc>
                <a:spcPct val="200000"/>
              </a:lnSpc>
              <a:spcAft>
                <a:spcPct val="20000"/>
              </a:spcAft>
              <a:tabLst>
                <a:tab pos="828675" algn="l"/>
              </a:tabLst>
            </a:pPr>
            <a:r>
              <a:rPr lang="en-US" sz="1400" dirty="0">
                <a:solidFill>
                  <a:srgbClr val="000080"/>
                </a:solidFill>
                <a:latin typeface="Arial" charset="0"/>
                <a:ea typeface="ＭＳ Ｐゴシック" charset="0"/>
              </a:rPr>
              <a:t>[2]	</a:t>
            </a:r>
            <a:r>
              <a:rPr lang="en-US" sz="1400" dirty="0">
                <a:solidFill>
                  <a:srgbClr val="000080"/>
                </a:solidFill>
                <a:latin typeface="Arial" charset="0"/>
                <a:ea typeface="ＭＳ Ｐゴシック" charset="0"/>
                <a:hlinkClick r:id="rId3"/>
              </a:rPr>
              <a:t>http://www.vocalclinic.net/</a:t>
            </a:r>
            <a:endParaRPr lang="en-US" sz="1400" dirty="0">
              <a:solidFill>
                <a:srgbClr val="000080"/>
              </a:solidFill>
              <a:latin typeface="Arial" charset="0"/>
              <a:ea typeface="ＭＳ Ｐゴシック" charset="0"/>
            </a:endParaRPr>
          </a:p>
          <a:p>
            <a:pPr marL="441325" indent="-441325" algn="l">
              <a:lnSpc>
                <a:spcPct val="200000"/>
              </a:lnSpc>
              <a:tabLst>
                <a:tab pos="828675" algn="l"/>
              </a:tabLst>
            </a:pPr>
            <a:r>
              <a:rPr lang="en-US" sz="1400" dirty="0" smtClean="0">
                <a:solidFill>
                  <a:srgbClr val="000080"/>
                </a:solidFill>
                <a:latin typeface="Arial" charset="0"/>
                <a:ea typeface="ＭＳ Ｐゴシック" charset="0"/>
              </a:rPr>
              <a:t>[3]</a:t>
            </a:r>
            <a:r>
              <a:rPr lang="en-US" sz="1400" dirty="0">
                <a:solidFill>
                  <a:srgbClr val="000080"/>
                </a:solidFill>
                <a:latin typeface="Arial" charset="0"/>
                <a:ea typeface="ＭＳ Ｐゴシック" charset="0"/>
              </a:rPr>
              <a:t>	</a:t>
            </a:r>
            <a:r>
              <a:rPr lang="en-US" sz="1400" dirty="0">
                <a:solidFill>
                  <a:srgbClr val="333333"/>
                </a:solidFill>
                <a:latin typeface="Arial" charset="0"/>
                <a:ea typeface="ＭＳ Ｐゴシック" charset="0"/>
                <a:hlinkClick r:id="rId4"/>
              </a:rPr>
              <a:t>http://www.jr.ietejournals.org/article.asp?issn=0377-2063;year=2011;volume=57;issue=4;spage=363;epage=371;aulast=</a:t>
            </a:r>
            <a:r>
              <a:rPr lang="en-US" sz="1400" dirty="0" smtClean="0">
                <a:solidFill>
                  <a:srgbClr val="333333"/>
                </a:solidFill>
                <a:latin typeface="Arial" charset="0"/>
                <a:ea typeface="ＭＳ Ｐゴシック" charset="0"/>
                <a:hlinkClick r:id="rId4"/>
              </a:rPr>
              <a:t>Raj</a:t>
            </a:r>
            <a:endParaRPr lang="en-US" sz="1400" dirty="0" smtClean="0">
              <a:solidFill>
                <a:srgbClr val="333333"/>
              </a:solidFill>
              <a:latin typeface="Arial" charset="0"/>
              <a:ea typeface="ＭＳ Ｐゴシック" charset="0"/>
            </a:endParaRPr>
          </a:p>
          <a:p>
            <a:pPr marL="441325" indent="-441325" algn="l">
              <a:lnSpc>
                <a:spcPct val="200000"/>
              </a:lnSpc>
              <a:tabLst>
                <a:tab pos="828675" algn="l"/>
              </a:tabLst>
            </a:pPr>
            <a:r>
              <a:rPr lang="en-US" sz="1400" dirty="0" smtClean="0">
                <a:solidFill>
                  <a:srgbClr val="000080"/>
                </a:solidFill>
                <a:latin typeface="Arial" charset="0"/>
                <a:ea typeface="ＭＳ Ｐゴシック" charset="0"/>
              </a:rPr>
              <a:t>[4]	</a:t>
            </a:r>
            <a:r>
              <a:rPr lang="en-US" sz="1400" dirty="0" smtClean="0">
                <a:solidFill>
                  <a:srgbClr val="000080"/>
                </a:solidFill>
                <a:latin typeface="Arial" charset="0"/>
                <a:ea typeface="ＭＳ Ｐゴシック" charset="0"/>
                <a:hlinkClick r:id="rId5"/>
              </a:rPr>
              <a:t>http://people.ece.cornell.edu/land/courses/ece4760/FinalProjects/s2011/wd65_yz526/wd65 and yz526/highlevel.html</a:t>
            </a:r>
            <a:endParaRPr lang="en-US" sz="1400" dirty="0">
              <a:solidFill>
                <a:srgbClr val="000080"/>
              </a:solidFill>
              <a:latin typeface="Arial" charset="0"/>
              <a:ea typeface="ＭＳ Ｐゴシック" charset="0"/>
            </a:endParaRPr>
          </a:p>
          <a:p>
            <a:pPr marL="441325" indent="-441325" algn="l">
              <a:lnSpc>
                <a:spcPct val="200000"/>
              </a:lnSpc>
              <a:tabLst>
                <a:tab pos="828675" algn="l"/>
              </a:tabLst>
            </a:pPr>
            <a:r>
              <a:rPr lang="en-US" sz="1400" dirty="0">
                <a:solidFill>
                  <a:srgbClr val="000080"/>
                </a:solidFill>
                <a:latin typeface="Arial" charset="0"/>
                <a:ea typeface="ＭＳ Ｐゴシック" charset="0"/>
              </a:rPr>
              <a:t>[5]     </a:t>
            </a:r>
            <a:r>
              <a:rPr lang="en-US" sz="1400" dirty="0">
                <a:solidFill>
                  <a:srgbClr val="000080"/>
                </a:solidFill>
                <a:latin typeface="Arial" charset="0"/>
                <a:ea typeface="ＭＳ Ｐゴシック" charset="0"/>
                <a:hlinkClick r:id="rId6"/>
              </a:rPr>
              <a:t>http://web.science.mq.edu.au/~cassidy/comp449/html/comp449.html</a:t>
            </a:r>
            <a:endParaRPr lang="en-US" sz="1400" dirty="0">
              <a:solidFill>
                <a:srgbClr val="000080"/>
              </a:solidFill>
              <a:latin typeface="Arial" charset="0"/>
              <a:ea typeface="ＭＳ Ｐゴシック" charset="0"/>
            </a:endParaRPr>
          </a:p>
          <a:p>
            <a:pPr marL="441325" indent="-441325" algn="l">
              <a:lnSpc>
                <a:spcPct val="200000"/>
              </a:lnSpc>
              <a:tabLst>
                <a:tab pos="828675" algn="l"/>
              </a:tabLst>
            </a:pPr>
            <a:r>
              <a:rPr lang="en-US" sz="1400" dirty="0">
                <a:solidFill>
                  <a:srgbClr val="000080"/>
                </a:solidFill>
                <a:latin typeface="Arial" charset="0"/>
                <a:ea typeface="ＭＳ Ｐゴシック" charset="0"/>
              </a:rPr>
              <a:t>[6]	</a:t>
            </a:r>
            <a:r>
              <a:rPr lang="en-US" sz="1400" dirty="0">
                <a:solidFill>
                  <a:srgbClr val="000080"/>
                </a:solidFill>
                <a:latin typeface="Arial" charset="0"/>
                <a:ea typeface="ＭＳ Ｐゴシック" charset="0"/>
                <a:hlinkClick r:id="rId7"/>
              </a:rPr>
              <a:t>http://folk.uio.no/ristoh/aspiration/analysis.html</a:t>
            </a:r>
            <a:endParaRPr lang="en-US" sz="1400" dirty="0">
              <a:solidFill>
                <a:srgbClr val="333333"/>
              </a:solidFill>
              <a:latin typeface="Arial" charset="0"/>
              <a:ea typeface="ＭＳ Ｐゴシック" charset="0"/>
            </a:endParaRPr>
          </a:p>
          <a:p>
            <a:pPr marL="441325" indent="-441325" algn="l">
              <a:lnSpc>
                <a:spcPct val="200000"/>
              </a:lnSpc>
              <a:tabLst>
                <a:tab pos="828675" algn="l"/>
              </a:tabLst>
            </a:pPr>
            <a:r>
              <a:rPr lang="en-US" sz="1400" dirty="0">
                <a:solidFill>
                  <a:srgbClr val="000080"/>
                </a:solidFill>
                <a:latin typeface="Arial" charset="0"/>
                <a:ea typeface="ＭＳ Ｐゴシック" charset="0"/>
              </a:rPr>
              <a:t>[7]	</a:t>
            </a:r>
            <a:r>
              <a:rPr lang="en-US" sz="1400" dirty="0">
                <a:solidFill>
                  <a:srgbClr val="000080"/>
                </a:solidFill>
                <a:latin typeface="Arial" charset="0"/>
                <a:ea typeface="ＭＳ Ｐゴシック" charset="0"/>
                <a:hlinkClick r:id="rId8"/>
              </a:rPr>
              <a:t>http://www.phon.ucl.ac.uk/home/johnm/siphtra/plostut2/plostut2-5.</a:t>
            </a:r>
            <a:r>
              <a:rPr lang="en-US" sz="1400" dirty="0" smtClean="0">
                <a:solidFill>
                  <a:srgbClr val="000080"/>
                </a:solidFill>
                <a:latin typeface="Arial" charset="0"/>
                <a:ea typeface="ＭＳ Ｐゴシック" charset="0"/>
                <a:hlinkClick r:id="rId8"/>
              </a:rPr>
              <a:t>htm</a:t>
            </a:r>
            <a:endParaRPr lang="en-US" sz="1400" dirty="0" smtClean="0">
              <a:solidFill>
                <a:srgbClr val="000080"/>
              </a:solidFill>
              <a:latin typeface="Arial" charset="0"/>
              <a:ea typeface="ＭＳ Ｐゴシック" charset="0"/>
            </a:endParaRPr>
          </a:p>
          <a:p>
            <a:pPr marL="441325" indent="-441325" algn="l">
              <a:lnSpc>
                <a:spcPct val="200000"/>
              </a:lnSpc>
              <a:tabLst>
                <a:tab pos="828675" algn="l"/>
              </a:tabLst>
            </a:pPr>
            <a:r>
              <a:rPr lang="en-US" sz="1400" dirty="0" smtClean="0">
                <a:solidFill>
                  <a:srgbClr val="000080"/>
                </a:solidFill>
                <a:latin typeface="Arial" charset="0"/>
                <a:ea typeface="ＭＳ Ｐゴシック" charset="0"/>
              </a:rPr>
              <a:t>[8]	</a:t>
            </a:r>
            <a:r>
              <a:rPr lang="en-US" sz="1400" dirty="0" smtClean="0">
                <a:solidFill>
                  <a:srgbClr val="000080"/>
                </a:solidFill>
                <a:latin typeface="Arial" charset="0"/>
                <a:ea typeface="ＭＳ Ｐゴシック" charset="0"/>
                <a:hlinkClick r:id="rId9"/>
              </a:rPr>
              <a:t>http://mathworld.wolfram.com/FourierSeriesSquareWave.html</a:t>
            </a:r>
            <a:endParaRPr lang="en-US" sz="1400" dirty="0" smtClean="0">
              <a:solidFill>
                <a:srgbClr val="000080"/>
              </a:solidFill>
              <a:latin typeface="Arial" charset="0"/>
              <a:ea typeface="ＭＳ Ｐゴシック" charset="0"/>
            </a:endParaRPr>
          </a:p>
          <a:p>
            <a:pPr marL="441325" indent="-441325" algn="l">
              <a:lnSpc>
                <a:spcPct val="200000"/>
              </a:lnSpc>
              <a:tabLst>
                <a:tab pos="828675" algn="l"/>
              </a:tabLst>
            </a:pPr>
            <a:r>
              <a:rPr lang="en-US" sz="1400" dirty="0" smtClean="0">
                <a:solidFill>
                  <a:srgbClr val="000080"/>
                </a:solidFill>
                <a:latin typeface="Arial" charset="0"/>
                <a:ea typeface="ＭＳ Ｐゴシック" charset="0"/>
              </a:rPr>
              <a:t>[9]	</a:t>
            </a:r>
            <a:r>
              <a:rPr lang="en-US" sz="1400" dirty="0" smtClean="0">
                <a:solidFill>
                  <a:srgbClr val="000080"/>
                </a:solidFill>
                <a:latin typeface="Arial" charset="0"/>
                <a:ea typeface="ＭＳ Ｐゴシック" charset="0"/>
                <a:hlinkClick r:id="rId10"/>
              </a:rPr>
              <a:t>https://</a:t>
            </a:r>
            <a:r>
              <a:rPr lang="en-US" sz="1400" dirty="0" err="1" smtClean="0">
                <a:solidFill>
                  <a:srgbClr val="000080"/>
                </a:solidFill>
                <a:latin typeface="Arial" charset="0"/>
                <a:ea typeface="ＭＳ Ｐゴシック" charset="0"/>
                <a:hlinkClick r:id="rId10"/>
              </a:rPr>
              <a:t>kiwi.ecn.purdue.edu</a:t>
            </a:r>
            <a:r>
              <a:rPr lang="en-US" sz="1400" dirty="0" smtClean="0">
                <a:solidFill>
                  <a:srgbClr val="000080"/>
                </a:solidFill>
                <a:latin typeface="Arial" charset="0"/>
                <a:ea typeface="ＭＳ Ｐゴシック" charset="0"/>
                <a:hlinkClick r:id="rId10"/>
              </a:rPr>
              <a:t>/rhea/</a:t>
            </a:r>
            <a:r>
              <a:rPr lang="en-US" sz="1400" dirty="0" err="1" smtClean="0">
                <a:solidFill>
                  <a:srgbClr val="000080"/>
                </a:solidFill>
                <a:latin typeface="Arial" charset="0"/>
                <a:ea typeface="ＭＳ Ｐゴシック" charset="0"/>
                <a:hlinkClick r:id="rId10"/>
              </a:rPr>
              <a:t>index.php</a:t>
            </a:r>
            <a:r>
              <a:rPr lang="en-US" sz="1400" dirty="0" smtClean="0">
                <a:solidFill>
                  <a:srgbClr val="000080"/>
                </a:solidFill>
                <a:latin typeface="Arial" charset="0"/>
                <a:ea typeface="ＭＳ Ｐゴシック" charset="0"/>
                <a:hlinkClick r:id="rId10"/>
              </a:rPr>
              <a:t>/</a:t>
            </a:r>
            <a:r>
              <a:rPr lang="en-US" sz="1400" dirty="0" err="1" smtClean="0">
                <a:solidFill>
                  <a:srgbClr val="000080"/>
                </a:solidFill>
                <a:latin typeface="Arial" charset="0"/>
                <a:ea typeface="ＭＳ Ｐゴシック" charset="0"/>
                <a:hlinkClick r:id="rId10"/>
              </a:rPr>
              <a:t>Speech_Spectrogram</a:t>
            </a:r>
            <a:endParaRPr lang="en-US" sz="1400" dirty="0">
              <a:solidFill>
                <a:srgbClr val="333333"/>
              </a:solidFill>
              <a:latin typeface="Arial" charset="0"/>
              <a:ea typeface="ＭＳ Ｐゴシック" charset="0"/>
            </a:endParaRPr>
          </a:p>
          <a:p>
            <a:pPr marL="441325" indent="-441325" algn="l">
              <a:lnSpc>
                <a:spcPct val="200000"/>
              </a:lnSpc>
              <a:tabLst>
                <a:tab pos="828675" algn="l"/>
              </a:tabLst>
            </a:pPr>
            <a:endParaRPr lang="en-US" sz="1400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380" name="Line 4"/>
          <p:cNvSpPr>
            <a:spLocks noChangeShapeType="1"/>
          </p:cNvSpPr>
          <p:nvPr/>
        </p:nvSpPr>
        <p:spPr bwMode="auto">
          <a:xfrm>
            <a:off x="217488" y="1371600"/>
            <a:ext cx="12573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4" name="Rectangle 8"/>
          <p:cNvSpPr>
            <a:spLocks/>
          </p:cNvSpPr>
          <p:nvPr/>
        </p:nvSpPr>
        <p:spPr bwMode="auto">
          <a:xfrm>
            <a:off x="1743075" y="8185150"/>
            <a:ext cx="25669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400">
                <a:solidFill>
                  <a:srgbClr val="000080"/>
                </a:solidFill>
                <a:latin typeface="Arial" charset="0"/>
                <a:ea typeface="ＭＳ Ｐゴシック" charset="0"/>
                <a:cs typeface="Times New Roman" charset="0"/>
                <a:sym typeface="Times New Roman" charset="0"/>
              </a:rPr>
              <a:t>Neil E. Cotter</a:t>
            </a:r>
          </a:p>
        </p:txBody>
      </p:sp>
      <p:sp>
        <p:nvSpPr>
          <p:cNvPr id="101385" name="Rectangle 9"/>
          <p:cNvSpPr>
            <a:spLocks/>
          </p:cNvSpPr>
          <p:nvPr/>
        </p:nvSpPr>
        <p:spPr bwMode="auto">
          <a:xfrm>
            <a:off x="1717675" y="8707438"/>
            <a:ext cx="3444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600">
                <a:solidFill>
                  <a:srgbClr val="000080"/>
                </a:solidFill>
                <a:latin typeface="Arial" charset="0"/>
                <a:ea typeface="ＭＳ Ｐゴシック" charset="0"/>
                <a:cs typeface="Times New Roman" charset="0"/>
                <a:sym typeface="Times New Roman" charset="0"/>
              </a:rPr>
              <a:t>necotter@ece.utah.edu</a:t>
            </a:r>
            <a:endParaRPr lang="en-US">
              <a:solidFill>
                <a:srgbClr val="000080"/>
              </a:solidFill>
              <a:latin typeface="Times New Roman" charset="0"/>
              <a:ea typeface="ＭＳ Ｐゴシック" charset="0"/>
              <a:cs typeface="Times New Roman" charset="0"/>
              <a:sym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/>
          </p:cNvSpPr>
          <p:nvPr/>
        </p:nvSpPr>
        <p:spPr bwMode="auto">
          <a:xfrm>
            <a:off x="274638" y="360363"/>
            <a:ext cx="1562100" cy="687387"/>
          </a:xfrm>
          <a:prstGeom prst="rect">
            <a:avLst/>
          </a:prstGeom>
          <a:solidFill>
            <a:srgbClr val="000047"/>
          </a:solidFill>
          <a:ln w="25400">
            <a:solidFill>
              <a:srgbClr val="00004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/>
          </p:cNvSpPr>
          <p:nvPr/>
        </p:nvSpPr>
        <p:spPr bwMode="auto">
          <a:xfrm>
            <a:off x="11171238" y="358775"/>
            <a:ext cx="1562100" cy="687388"/>
          </a:xfrm>
          <a:prstGeom prst="rect">
            <a:avLst/>
          </a:prstGeom>
          <a:solidFill>
            <a:srgbClr val="000047"/>
          </a:solidFill>
          <a:ln w="25400">
            <a:solidFill>
              <a:srgbClr val="00004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/>
          </p:cNvSpPr>
          <p:nvPr/>
        </p:nvSpPr>
        <p:spPr bwMode="auto">
          <a:xfrm>
            <a:off x="0" y="1046163"/>
            <a:ext cx="13004800" cy="687387"/>
          </a:xfrm>
          <a:prstGeom prst="rect">
            <a:avLst/>
          </a:prstGeom>
          <a:solidFill>
            <a:srgbClr val="000047"/>
          </a:solidFill>
          <a:ln w="25400">
            <a:solidFill>
              <a:srgbClr val="000047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F3EDE5"/>
      </a:dk2>
      <a:lt2>
        <a:srgbClr val="000000"/>
      </a:lt2>
      <a:accent1>
        <a:srgbClr val="FFCC66"/>
      </a:accent1>
      <a:accent2>
        <a:srgbClr val="333399"/>
      </a:accent2>
      <a:accent3>
        <a:srgbClr val="F8F4F0"/>
      </a:accent3>
      <a:accent4>
        <a:srgbClr val="DADADA"/>
      </a:accent4>
      <a:accent5>
        <a:srgbClr val="FFE2B8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 Bold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 Bold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Pages>0</Pages>
  <Words>118</Words>
  <Characters>0</Characters>
  <Application>Microsoft Macintosh PowerPoint</Application>
  <PresentationFormat>Custom</PresentationFormat>
  <Lines>0</Lines>
  <Paragraphs>46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Gill Sans</vt:lpstr>
      <vt:lpstr>ヒラギノ角ゴ ProN W3</vt:lpstr>
      <vt:lpstr>Arial Bold</vt:lpstr>
      <vt:lpstr>Times New Roman</vt:lpstr>
      <vt:lpstr>ヒラギノ明朝 ProN W3</vt:lpstr>
      <vt:lpstr>Arial</vt:lpstr>
      <vt:lpstr>Bank Gothic</vt:lpstr>
      <vt:lpstr>Title - Center</vt:lpstr>
      <vt:lpstr>Microsoft Excel Worksheet</vt:lpstr>
      <vt:lpstr>PowerPoint Presentation</vt:lpstr>
      <vt:lpstr>Resonances</vt:lpstr>
      <vt:lpstr>Vocal Tract</vt:lpstr>
      <vt:lpstr>Glottal Pulses</vt:lpstr>
      <vt:lpstr>Formants</vt:lpstr>
      <vt:lpstr>Speech Waveform</vt:lpstr>
      <vt:lpstr>Fourier Theory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Pulsed Neurons</dc:title>
  <dc:subject/>
  <dc:creator/>
  <cp:keywords/>
  <dc:description/>
  <cp:lastModifiedBy>Office 2004 Test Drive User</cp:lastModifiedBy>
  <cp:revision>213</cp:revision>
  <cp:lastPrinted>2012-03-30T09:43:29Z</cp:lastPrinted>
  <dcterms:modified xsi:type="dcterms:W3CDTF">2012-11-03T12:33:48Z</dcterms:modified>
</cp:coreProperties>
</file>