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65" r:id="rId2"/>
    <p:sldId id="259" r:id="rId3"/>
    <p:sldId id="256" r:id="rId4"/>
    <p:sldId id="273" r:id="rId5"/>
    <p:sldId id="267" r:id="rId6"/>
    <p:sldId id="380" r:id="rId7"/>
    <p:sldId id="330" r:id="rId8"/>
    <p:sldId id="345" r:id="rId9"/>
    <p:sldId id="386" r:id="rId10"/>
    <p:sldId id="382" r:id="rId11"/>
    <p:sldId id="346" r:id="rId12"/>
    <p:sldId id="383" r:id="rId13"/>
    <p:sldId id="357" r:id="rId14"/>
    <p:sldId id="377" r:id="rId15"/>
    <p:sldId id="260" r:id="rId16"/>
    <p:sldId id="269" r:id="rId17"/>
    <p:sldId id="358" r:id="rId18"/>
    <p:sldId id="359" r:id="rId19"/>
    <p:sldId id="360" r:id="rId20"/>
    <p:sldId id="388" r:id="rId21"/>
    <p:sldId id="385" r:id="rId22"/>
    <p:sldId id="365" r:id="rId23"/>
    <p:sldId id="369" r:id="rId24"/>
    <p:sldId id="370" r:id="rId25"/>
    <p:sldId id="368" r:id="rId26"/>
    <p:sldId id="367" r:id="rId27"/>
    <p:sldId id="366" r:id="rId28"/>
    <p:sldId id="257" r:id="rId29"/>
    <p:sldId id="266" r:id="rId30"/>
    <p:sldId id="387" r:id="rId31"/>
    <p:sldId id="263" r:id="rId32"/>
    <p:sldId id="384" r:id="rId33"/>
    <p:sldId id="27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6C37AC-8E00-D95B-3281-DDB264E54A4D}" name="Elizabeth Rowberry" initials="ER" userId="d4da73bdcd04550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6BE"/>
    <a:srgbClr val="BDD8D7"/>
    <a:srgbClr val="B1DAFF"/>
    <a:srgbClr val="F8E9AA"/>
    <a:srgbClr val="A2BDBC"/>
    <a:srgbClr val="E1D6FE"/>
    <a:srgbClr val="F4CD6C"/>
    <a:srgbClr val="FDE9FC"/>
    <a:srgbClr val="FDF1E5"/>
    <a:srgbClr val="F3C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9A03C4-BCDC-4CC6-962E-FA94D1FA16B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26B380-4C52-4AB4-9AE2-1EF0B77C4500}">
      <dgm:prSet custT="1"/>
      <dgm:spPr/>
      <dgm:t>
        <a:bodyPr/>
        <a:lstStyle/>
        <a:p>
          <a:pPr rtl="0"/>
          <a:r>
            <a:rPr lang="en-US" sz="3200" dirty="0">
              <a:latin typeface="+mj-lt"/>
            </a:rPr>
            <a:t>2. Complete Tuition Benefit form before Aug. 26th</a:t>
          </a:r>
        </a:p>
      </dgm:t>
    </dgm:pt>
    <dgm:pt modelId="{D78F0C25-1E82-4195-A443-87EA9679302D}" type="parTrans" cxnId="{7FC995F9-3973-42C4-82EE-B006B17CF188}">
      <dgm:prSet/>
      <dgm:spPr/>
      <dgm:t>
        <a:bodyPr/>
        <a:lstStyle/>
        <a:p>
          <a:endParaRPr lang="en-US"/>
        </a:p>
      </dgm:t>
    </dgm:pt>
    <dgm:pt modelId="{5BD69C27-9EC4-4462-BD3C-DF387275F926}" type="sibTrans" cxnId="{7FC995F9-3973-42C4-82EE-B006B17CF188}">
      <dgm:prSet/>
      <dgm:spPr/>
      <dgm:t>
        <a:bodyPr/>
        <a:lstStyle/>
        <a:p>
          <a:endParaRPr lang="en-US"/>
        </a:p>
      </dgm:t>
    </dgm:pt>
    <dgm:pt modelId="{0AD6B428-97A3-4DA5-A43A-461B41DCF6DF}">
      <dgm:prSet custT="1"/>
      <dgm:spPr/>
      <dgm:t>
        <a:bodyPr/>
        <a:lstStyle/>
        <a:p>
          <a:pPr rtl="0"/>
          <a:r>
            <a:rPr lang="en-US" sz="3200" b="0" dirty="0">
              <a:latin typeface="+mj-lt"/>
            </a:rPr>
            <a:t>3. In CIS – sign Tuition Benefit Document by Aug. 28</a:t>
          </a:r>
          <a:r>
            <a:rPr lang="en-US" sz="3200" b="0" baseline="30000" dirty="0">
              <a:latin typeface="+mj-lt"/>
            </a:rPr>
            <a:t>th</a:t>
          </a:r>
          <a:r>
            <a:rPr lang="en-US" sz="3200" b="0" dirty="0">
              <a:latin typeface="+mj-lt"/>
            </a:rPr>
            <a:t> </a:t>
          </a:r>
        </a:p>
      </dgm:t>
    </dgm:pt>
    <dgm:pt modelId="{7FB9F58B-B755-4DDF-96CF-BECE34220D64}" type="parTrans" cxnId="{B6FF8D48-B52C-491B-BD81-11166C5808C5}">
      <dgm:prSet/>
      <dgm:spPr/>
      <dgm:t>
        <a:bodyPr/>
        <a:lstStyle/>
        <a:p>
          <a:endParaRPr lang="en-US"/>
        </a:p>
      </dgm:t>
    </dgm:pt>
    <dgm:pt modelId="{5C5B421A-3FBE-4902-8BEA-A8FBC49199AB}" type="sibTrans" cxnId="{B6FF8D48-B52C-491B-BD81-11166C5808C5}">
      <dgm:prSet/>
      <dgm:spPr/>
      <dgm:t>
        <a:bodyPr/>
        <a:lstStyle/>
        <a:p>
          <a:endParaRPr lang="en-US"/>
        </a:p>
      </dgm:t>
    </dgm:pt>
    <dgm:pt modelId="{8AB63F21-2208-4851-A3EB-98DAF425B61E}">
      <dgm:prSet custT="1"/>
      <dgm:spPr/>
      <dgm:t>
        <a:bodyPr/>
        <a:lstStyle/>
        <a:p>
          <a:r>
            <a:rPr lang="en-US" sz="2400" dirty="0">
              <a:latin typeface="+mj-lt"/>
            </a:rPr>
            <a:t>Tuition Benefit will show on student tuition account by Aug. 29</a:t>
          </a:r>
          <a:r>
            <a:rPr lang="en-US" sz="2400" baseline="30000" dirty="0">
              <a:latin typeface="+mj-lt"/>
            </a:rPr>
            <a:t>th</a:t>
          </a:r>
          <a:endParaRPr lang="en-US" sz="2400" dirty="0">
            <a:latin typeface="+mj-lt"/>
          </a:endParaRPr>
        </a:p>
      </dgm:t>
    </dgm:pt>
    <dgm:pt modelId="{7ABBC76D-4013-441B-842D-FB4F0EB3B149}" type="parTrans" cxnId="{92F55125-07F7-4949-A584-B8603E8CA727}">
      <dgm:prSet/>
      <dgm:spPr/>
      <dgm:t>
        <a:bodyPr/>
        <a:lstStyle/>
        <a:p>
          <a:endParaRPr lang="en-US"/>
        </a:p>
      </dgm:t>
    </dgm:pt>
    <dgm:pt modelId="{93C6BD8D-68E2-4C95-A90A-2C2A5AF0AAB0}" type="sibTrans" cxnId="{92F55125-07F7-4949-A584-B8603E8CA727}">
      <dgm:prSet/>
      <dgm:spPr/>
      <dgm:t>
        <a:bodyPr/>
        <a:lstStyle/>
        <a:p>
          <a:endParaRPr lang="en-US"/>
        </a:p>
      </dgm:t>
    </dgm:pt>
    <dgm:pt modelId="{5315A1C4-0BA4-4316-BFE0-F42DEDB8D87A}">
      <dgm:prSet phldr="0" custT="1"/>
      <dgm:spPr/>
      <dgm:t>
        <a:bodyPr/>
        <a:lstStyle/>
        <a:p>
          <a:r>
            <a:rPr lang="en-US" sz="2400" dirty="0">
              <a:latin typeface="+mj-lt"/>
            </a:rPr>
            <a:t>Tuition will be reduced the next day by midnight</a:t>
          </a:r>
        </a:p>
      </dgm:t>
    </dgm:pt>
    <dgm:pt modelId="{D2BA5512-BF38-4495-9B28-E1DEFF843AF0}" type="parTrans" cxnId="{0B277767-D89F-452A-AB27-9AE66A6D8ADD}">
      <dgm:prSet/>
      <dgm:spPr/>
      <dgm:t>
        <a:bodyPr/>
        <a:lstStyle/>
        <a:p>
          <a:endParaRPr lang="en-US"/>
        </a:p>
      </dgm:t>
    </dgm:pt>
    <dgm:pt modelId="{0ADF855A-EC18-46C3-A5EF-709B34E5634D}" type="sibTrans" cxnId="{0B277767-D89F-452A-AB27-9AE66A6D8ADD}">
      <dgm:prSet/>
      <dgm:spPr/>
      <dgm:t>
        <a:bodyPr/>
        <a:lstStyle/>
        <a:p>
          <a:endParaRPr lang="en-US"/>
        </a:p>
      </dgm:t>
    </dgm:pt>
    <dgm:pt modelId="{39D0628F-6F82-44EE-AFD2-DBD466ABBA22}">
      <dgm:prSet phldr="0" custT="1"/>
      <dgm:spPr/>
      <dgm:t>
        <a:bodyPr/>
        <a:lstStyle/>
        <a:p>
          <a:pPr rtl="0"/>
          <a:r>
            <a:rPr lang="en-US" sz="3200" b="1" dirty="0">
              <a:latin typeface="+mj-lt"/>
            </a:rPr>
            <a:t>4. Tuition is due on Friday, August 30th @ 4:45 PM</a:t>
          </a:r>
        </a:p>
      </dgm:t>
    </dgm:pt>
    <dgm:pt modelId="{38768061-B096-45CE-8C6C-5CDFB3A9F11C}" type="parTrans" cxnId="{407714BA-2724-4144-86C1-1AFF1F1825B4}">
      <dgm:prSet/>
      <dgm:spPr/>
      <dgm:t>
        <a:bodyPr/>
        <a:lstStyle/>
        <a:p>
          <a:endParaRPr lang="en-US"/>
        </a:p>
      </dgm:t>
    </dgm:pt>
    <dgm:pt modelId="{FD0DF7C9-DD3D-4E8D-991B-D3AF4FC5C668}" type="sibTrans" cxnId="{407714BA-2724-4144-86C1-1AFF1F1825B4}">
      <dgm:prSet/>
      <dgm:spPr/>
      <dgm:t>
        <a:bodyPr/>
        <a:lstStyle/>
        <a:p>
          <a:endParaRPr lang="en-US"/>
        </a:p>
      </dgm:t>
    </dgm:pt>
    <dgm:pt modelId="{589C23EA-99F4-4039-84EA-4379AB44AACD}">
      <dgm:prSet custT="1"/>
      <dgm:spPr/>
      <dgm:t>
        <a:bodyPr/>
        <a:lstStyle/>
        <a:p>
          <a:pPr rtl="0"/>
          <a:r>
            <a:rPr lang="en-US" sz="2400" dirty="0">
              <a:latin typeface="+mj-lt"/>
            </a:rPr>
            <a:t>Will be emailed to your </a:t>
          </a:r>
          <a:r>
            <a:rPr lang="en-US" sz="2400" dirty="0" err="1">
              <a:latin typeface="+mj-lt"/>
            </a:rPr>
            <a:t>UMail</a:t>
          </a:r>
          <a:r>
            <a:rPr lang="en-US" sz="2400" dirty="0">
              <a:latin typeface="+mj-lt"/>
            </a:rPr>
            <a:t> soon!</a:t>
          </a:r>
        </a:p>
      </dgm:t>
    </dgm:pt>
    <dgm:pt modelId="{D41F9406-90E0-4701-952C-0A6445EC0517}" type="parTrans" cxnId="{2C271D9B-A774-4F79-BC3E-BA27A91A756F}">
      <dgm:prSet/>
      <dgm:spPr/>
      <dgm:t>
        <a:bodyPr/>
        <a:lstStyle/>
        <a:p>
          <a:endParaRPr lang="en-US"/>
        </a:p>
      </dgm:t>
    </dgm:pt>
    <dgm:pt modelId="{72553B68-BF29-40A9-8AE4-32B71774260F}" type="sibTrans" cxnId="{2C271D9B-A774-4F79-BC3E-BA27A91A756F}">
      <dgm:prSet/>
      <dgm:spPr/>
      <dgm:t>
        <a:bodyPr/>
        <a:lstStyle/>
        <a:p>
          <a:endParaRPr lang="en-US"/>
        </a:p>
      </dgm:t>
    </dgm:pt>
    <dgm:pt modelId="{E0E834F5-B5A0-4C0B-9F6A-B5CD0AC8F3C3}">
      <dgm:prSet custT="1"/>
      <dgm:spPr/>
      <dgm:t>
        <a:bodyPr/>
        <a:lstStyle/>
        <a:p>
          <a:r>
            <a:rPr lang="en-US" sz="3200" dirty="0"/>
            <a:t>1. You must be on payroll as a RA or TA</a:t>
          </a:r>
        </a:p>
      </dgm:t>
    </dgm:pt>
    <dgm:pt modelId="{7C22CC7E-0323-4E0D-ADC2-894CEF5DF3D0}" type="parTrans" cxnId="{2459DA87-1EEC-4E63-A573-0ACA1D5A0BAD}">
      <dgm:prSet/>
      <dgm:spPr/>
      <dgm:t>
        <a:bodyPr/>
        <a:lstStyle/>
        <a:p>
          <a:endParaRPr lang="en-US"/>
        </a:p>
      </dgm:t>
    </dgm:pt>
    <dgm:pt modelId="{9DA0443A-00B3-4372-81F0-687F1A1651B9}" type="sibTrans" cxnId="{2459DA87-1EEC-4E63-A573-0ACA1D5A0BAD}">
      <dgm:prSet/>
      <dgm:spPr/>
      <dgm:t>
        <a:bodyPr/>
        <a:lstStyle/>
        <a:p>
          <a:endParaRPr lang="en-US"/>
        </a:p>
      </dgm:t>
    </dgm:pt>
    <dgm:pt modelId="{D5AEAEF3-0CC9-436D-89F2-78012CDB5D52}">
      <dgm:prSet custT="1"/>
      <dgm:spPr/>
      <dgm:t>
        <a:bodyPr/>
        <a:lstStyle/>
        <a:p>
          <a:r>
            <a:rPr lang="en-US" sz="2400" dirty="0">
              <a:latin typeface="+mj-lt"/>
            </a:rPr>
            <a:t>Once completed, information will be entered by ECE department into system</a:t>
          </a:r>
        </a:p>
      </dgm:t>
    </dgm:pt>
    <dgm:pt modelId="{76099CE8-699E-4902-9C53-7C84275FA74E}" type="parTrans" cxnId="{96DBC3C9-F72E-477E-9F0C-2B8C6C44C18C}">
      <dgm:prSet/>
      <dgm:spPr/>
      <dgm:t>
        <a:bodyPr/>
        <a:lstStyle/>
        <a:p>
          <a:endParaRPr lang="en-US"/>
        </a:p>
      </dgm:t>
    </dgm:pt>
    <dgm:pt modelId="{96B63159-E528-4CDC-9704-B0ECCF273D5B}" type="sibTrans" cxnId="{96DBC3C9-F72E-477E-9F0C-2B8C6C44C18C}">
      <dgm:prSet/>
      <dgm:spPr/>
      <dgm:t>
        <a:bodyPr/>
        <a:lstStyle/>
        <a:p>
          <a:endParaRPr lang="en-US"/>
        </a:p>
      </dgm:t>
    </dgm:pt>
    <dgm:pt modelId="{EEE57C5D-ECAB-437B-A8FD-06C0DC01737B}" type="pres">
      <dgm:prSet presAssocID="{F69A03C4-BCDC-4CC6-962E-FA94D1FA16BA}" presName="linear" presStyleCnt="0">
        <dgm:presLayoutVars>
          <dgm:animLvl val="lvl"/>
          <dgm:resizeHandles val="exact"/>
        </dgm:presLayoutVars>
      </dgm:prSet>
      <dgm:spPr/>
    </dgm:pt>
    <dgm:pt modelId="{032C45AD-FBE6-4217-B481-0A30B32254C2}" type="pres">
      <dgm:prSet presAssocID="{E0E834F5-B5A0-4C0B-9F6A-B5CD0AC8F3C3}" presName="parentText" presStyleLbl="node1" presStyleIdx="0" presStyleCnt="4" custLinFactNeighborX="3" custLinFactNeighborY="38909">
        <dgm:presLayoutVars>
          <dgm:chMax val="0"/>
          <dgm:bulletEnabled val="1"/>
        </dgm:presLayoutVars>
      </dgm:prSet>
      <dgm:spPr/>
    </dgm:pt>
    <dgm:pt modelId="{9181BE40-837E-42CF-AE70-9E96F27F3AC7}" type="pres">
      <dgm:prSet presAssocID="{9DA0443A-00B3-4372-81F0-687F1A1651B9}" presName="spacer" presStyleCnt="0"/>
      <dgm:spPr/>
    </dgm:pt>
    <dgm:pt modelId="{EBCDBB16-0D3A-4224-9F76-06863DF14FAC}" type="pres">
      <dgm:prSet presAssocID="{E426B380-4C52-4AB4-9AE2-1EF0B77C45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F02028C-B7DC-4DF5-8746-D2EC16777A69}" type="pres">
      <dgm:prSet presAssocID="{E426B380-4C52-4AB4-9AE2-1EF0B77C4500}" presName="childText" presStyleLbl="revTx" presStyleIdx="0" presStyleCnt="2">
        <dgm:presLayoutVars>
          <dgm:bulletEnabled val="1"/>
        </dgm:presLayoutVars>
      </dgm:prSet>
      <dgm:spPr/>
    </dgm:pt>
    <dgm:pt modelId="{934DC0AF-94FE-47B5-8906-06370B96D611}" type="pres">
      <dgm:prSet presAssocID="{0AD6B428-97A3-4DA5-A43A-461B41DCF6D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7CC24EE-C292-47AC-9F20-D0ACC9066C92}" type="pres">
      <dgm:prSet presAssocID="{0AD6B428-97A3-4DA5-A43A-461B41DCF6DF}" presName="childText" presStyleLbl="revTx" presStyleIdx="1" presStyleCnt="2">
        <dgm:presLayoutVars>
          <dgm:bulletEnabled val="1"/>
        </dgm:presLayoutVars>
      </dgm:prSet>
      <dgm:spPr/>
    </dgm:pt>
    <dgm:pt modelId="{B587EDBB-A84D-4D1E-A47C-CA793D2242C0}" type="pres">
      <dgm:prSet presAssocID="{39D0628F-6F82-44EE-AFD2-DBD466ABBA2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CAA0905-1AF7-48BB-AEB1-13513A24D71D}" type="presOf" srcId="{39D0628F-6F82-44EE-AFD2-DBD466ABBA22}" destId="{B587EDBB-A84D-4D1E-A47C-CA793D2242C0}" srcOrd="0" destOrd="0" presId="urn:microsoft.com/office/officeart/2005/8/layout/vList2"/>
    <dgm:cxn modelId="{A90CCD21-B78C-4333-9D88-A93473C50853}" type="presOf" srcId="{5315A1C4-0BA4-4316-BFE0-F42DEDB8D87A}" destId="{C7CC24EE-C292-47AC-9F20-D0ACC9066C92}" srcOrd="0" destOrd="1" presId="urn:microsoft.com/office/officeart/2005/8/layout/vList2"/>
    <dgm:cxn modelId="{92F55125-07F7-4949-A584-B8603E8CA727}" srcId="{0AD6B428-97A3-4DA5-A43A-461B41DCF6DF}" destId="{8AB63F21-2208-4851-A3EB-98DAF425B61E}" srcOrd="0" destOrd="0" parTransId="{7ABBC76D-4013-441B-842D-FB4F0EB3B149}" sibTransId="{93C6BD8D-68E2-4C95-A90A-2C2A5AF0AAB0}"/>
    <dgm:cxn modelId="{56928438-714D-486D-AE03-591249FAB190}" type="presOf" srcId="{8AB63F21-2208-4851-A3EB-98DAF425B61E}" destId="{C7CC24EE-C292-47AC-9F20-D0ACC9066C92}" srcOrd="0" destOrd="0" presId="urn:microsoft.com/office/officeart/2005/8/layout/vList2"/>
    <dgm:cxn modelId="{A667173B-9EA1-44ED-83B7-2C882711D477}" type="presOf" srcId="{D5AEAEF3-0CC9-436D-89F2-78012CDB5D52}" destId="{1F02028C-B7DC-4DF5-8746-D2EC16777A69}" srcOrd="0" destOrd="1" presId="urn:microsoft.com/office/officeart/2005/8/layout/vList2"/>
    <dgm:cxn modelId="{444F1545-F3BE-4D17-837F-A3B842033381}" type="presOf" srcId="{589C23EA-99F4-4039-84EA-4379AB44AACD}" destId="{1F02028C-B7DC-4DF5-8746-D2EC16777A69}" srcOrd="0" destOrd="0" presId="urn:microsoft.com/office/officeart/2005/8/layout/vList2"/>
    <dgm:cxn modelId="{0B277767-D89F-452A-AB27-9AE66A6D8ADD}" srcId="{0AD6B428-97A3-4DA5-A43A-461B41DCF6DF}" destId="{5315A1C4-0BA4-4316-BFE0-F42DEDB8D87A}" srcOrd="1" destOrd="0" parTransId="{D2BA5512-BF38-4495-9B28-E1DEFF843AF0}" sibTransId="{0ADF855A-EC18-46C3-A5EF-709B34E5634D}"/>
    <dgm:cxn modelId="{B6FF8D48-B52C-491B-BD81-11166C5808C5}" srcId="{F69A03C4-BCDC-4CC6-962E-FA94D1FA16BA}" destId="{0AD6B428-97A3-4DA5-A43A-461B41DCF6DF}" srcOrd="2" destOrd="0" parTransId="{7FB9F58B-B755-4DDF-96CF-BECE34220D64}" sibTransId="{5C5B421A-3FBE-4902-8BEA-A8FBC49199AB}"/>
    <dgm:cxn modelId="{2459DA87-1EEC-4E63-A573-0ACA1D5A0BAD}" srcId="{F69A03C4-BCDC-4CC6-962E-FA94D1FA16BA}" destId="{E0E834F5-B5A0-4C0B-9F6A-B5CD0AC8F3C3}" srcOrd="0" destOrd="0" parTransId="{7C22CC7E-0323-4E0D-ADC2-894CEF5DF3D0}" sibTransId="{9DA0443A-00B3-4372-81F0-687F1A1651B9}"/>
    <dgm:cxn modelId="{2C271D9B-A774-4F79-BC3E-BA27A91A756F}" srcId="{E426B380-4C52-4AB4-9AE2-1EF0B77C4500}" destId="{589C23EA-99F4-4039-84EA-4379AB44AACD}" srcOrd="0" destOrd="0" parTransId="{D41F9406-90E0-4701-952C-0A6445EC0517}" sibTransId="{72553B68-BF29-40A9-8AE4-32B71774260F}"/>
    <dgm:cxn modelId="{4531C8B1-D239-40BB-9FF0-59D5BC254356}" type="presOf" srcId="{F69A03C4-BCDC-4CC6-962E-FA94D1FA16BA}" destId="{EEE57C5D-ECAB-437B-A8FD-06C0DC01737B}" srcOrd="0" destOrd="0" presId="urn:microsoft.com/office/officeart/2005/8/layout/vList2"/>
    <dgm:cxn modelId="{407714BA-2724-4144-86C1-1AFF1F1825B4}" srcId="{F69A03C4-BCDC-4CC6-962E-FA94D1FA16BA}" destId="{39D0628F-6F82-44EE-AFD2-DBD466ABBA22}" srcOrd="3" destOrd="0" parTransId="{38768061-B096-45CE-8C6C-5CDFB3A9F11C}" sibTransId="{FD0DF7C9-DD3D-4E8D-991B-D3AF4FC5C668}"/>
    <dgm:cxn modelId="{96DBC3C9-F72E-477E-9F0C-2B8C6C44C18C}" srcId="{E426B380-4C52-4AB4-9AE2-1EF0B77C4500}" destId="{D5AEAEF3-0CC9-436D-89F2-78012CDB5D52}" srcOrd="1" destOrd="0" parTransId="{76099CE8-699E-4902-9C53-7C84275FA74E}" sibTransId="{96B63159-E528-4CDC-9704-B0ECCF273D5B}"/>
    <dgm:cxn modelId="{156BBECB-E17D-462C-A912-EC8FC660B1D0}" type="presOf" srcId="{0AD6B428-97A3-4DA5-A43A-461B41DCF6DF}" destId="{934DC0AF-94FE-47B5-8906-06370B96D611}" srcOrd="0" destOrd="0" presId="urn:microsoft.com/office/officeart/2005/8/layout/vList2"/>
    <dgm:cxn modelId="{786A50D5-1BF4-4F94-82A5-791C1610D579}" type="presOf" srcId="{E0E834F5-B5A0-4C0B-9F6A-B5CD0AC8F3C3}" destId="{032C45AD-FBE6-4217-B481-0A30B32254C2}" srcOrd="0" destOrd="0" presId="urn:microsoft.com/office/officeart/2005/8/layout/vList2"/>
    <dgm:cxn modelId="{40A4A8D7-1146-4AD8-94A0-C68CF8382254}" type="presOf" srcId="{E426B380-4C52-4AB4-9AE2-1EF0B77C4500}" destId="{EBCDBB16-0D3A-4224-9F76-06863DF14FAC}" srcOrd="0" destOrd="0" presId="urn:microsoft.com/office/officeart/2005/8/layout/vList2"/>
    <dgm:cxn modelId="{7FC995F9-3973-42C4-82EE-B006B17CF188}" srcId="{F69A03C4-BCDC-4CC6-962E-FA94D1FA16BA}" destId="{E426B380-4C52-4AB4-9AE2-1EF0B77C4500}" srcOrd="1" destOrd="0" parTransId="{D78F0C25-1E82-4195-A443-87EA9679302D}" sibTransId="{5BD69C27-9EC4-4462-BD3C-DF387275F926}"/>
    <dgm:cxn modelId="{462B4C66-D53A-41DA-9290-1017CC662073}" type="presParOf" srcId="{EEE57C5D-ECAB-437B-A8FD-06C0DC01737B}" destId="{032C45AD-FBE6-4217-B481-0A30B32254C2}" srcOrd="0" destOrd="0" presId="urn:microsoft.com/office/officeart/2005/8/layout/vList2"/>
    <dgm:cxn modelId="{3A7D5D9B-17AA-4497-90AD-1E062667551F}" type="presParOf" srcId="{EEE57C5D-ECAB-437B-A8FD-06C0DC01737B}" destId="{9181BE40-837E-42CF-AE70-9E96F27F3AC7}" srcOrd="1" destOrd="0" presId="urn:microsoft.com/office/officeart/2005/8/layout/vList2"/>
    <dgm:cxn modelId="{4DDA2A0E-D03D-4149-A24E-038E3DC7B8C4}" type="presParOf" srcId="{EEE57C5D-ECAB-437B-A8FD-06C0DC01737B}" destId="{EBCDBB16-0D3A-4224-9F76-06863DF14FAC}" srcOrd="2" destOrd="0" presId="urn:microsoft.com/office/officeart/2005/8/layout/vList2"/>
    <dgm:cxn modelId="{FB15EC55-E263-42A6-AC18-C0F68BD2A987}" type="presParOf" srcId="{EEE57C5D-ECAB-437B-A8FD-06C0DC01737B}" destId="{1F02028C-B7DC-4DF5-8746-D2EC16777A69}" srcOrd="3" destOrd="0" presId="urn:microsoft.com/office/officeart/2005/8/layout/vList2"/>
    <dgm:cxn modelId="{1A337C26-7950-4B13-BD53-01B70EA40AEB}" type="presParOf" srcId="{EEE57C5D-ECAB-437B-A8FD-06C0DC01737B}" destId="{934DC0AF-94FE-47B5-8906-06370B96D611}" srcOrd="4" destOrd="0" presId="urn:microsoft.com/office/officeart/2005/8/layout/vList2"/>
    <dgm:cxn modelId="{4698EA3E-2471-48A5-B5C9-F25042B4C51A}" type="presParOf" srcId="{EEE57C5D-ECAB-437B-A8FD-06C0DC01737B}" destId="{C7CC24EE-C292-47AC-9F20-D0ACC9066C92}" srcOrd="5" destOrd="0" presId="urn:microsoft.com/office/officeart/2005/8/layout/vList2"/>
    <dgm:cxn modelId="{626BABD9-BCD6-455F-9BF2-671BE2BBACC5}" type="presParOf" srcId="{EEE57C5D-ECAB-437B-A8FD-06C0DC01737B}" destId="{B587EDBB-A84D-4D1E-A47C-CA793D2242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50BD19-8ED4-4321-9571-BDEA5A12F30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63BA5D-22CA-44F4-8621-59F40E836872}">
      <dgm:prSet/>
      <dgm:spPr/>
      <dgm:t>
        <a:bodyPr/>
        <a:lstStyle/>
        <a:p>
          <a:r>
            <a:rPr lang="en-US" dirty="0"/>
            <a:t>Differential Tuition (For TA’s)</a:t>
          </a:r>
        </a:p>
      </dgm:t>
    </dgm:pt>
    <dgm:pt modelId="{F167A777-1767-414C-8745-68D6A875CE17}" type="parTrans" cxnId="{B96865C3-33D2-4F77-9559-2341213F0CBB}">
      <dgm:prSet/>
      <dgm:spPr/>
      <dgm:t>
        <a:bodyPr/>
        <a:lstStyle/>
        <a:p>
          <a:endParaRPr lang="en-US"/>
        </a:p>
      </dgm:t>
    </dgm:pt>
    <dgm:pt modelId="{A36D1F47-D662-49A9-8D7A-5DC03A1F4C49}" type="sibTrans" cxnId="{B96865C3-33D2-4F77-9559-2341213F0CBB}">
      <dgm:prSet/>
      <dgm:spPr/>
      <dgm:t>
        <a:bodyPr/>
        <a:lstStyle/>
        <a:p>
          <a:endParaRPr lang="en-US"/>
        </a:p>
      </dgm:t>
    </dgm:pt>
    <dgm:pt modelId="{D0DC02B2-6C6D-4587-93CE-FF87E572691B}">
      <dgm:prSet/>
      <dgm:spPr/>
      <dgm:t>
        <a:bodyPr/>
        <a:lstStyle/>
        <a:p>
          <a:r>
            <a:rPr lang="en-US" dirty="0"/>
            <a:t>Outside Mandatory Fees: Books, Course Fees, Lab Fees, etc.</a:t>
          </a:r>
        </a:p>
      </dgm:t>
    </dgm:pt>
    <dgm:pt modelId="{AA421EEE-4E37-46C0-A140-5A46C78A0190}" type="parTrans" cxnId="{99277662-F6CB-483E-908A-FC7C37EA2E3C}">
      <dgm:prSet/>
      <dgm:spPr/>
      <dgm:t>
        <a:bodyPr/>
        <a:lstStyle/>
        <a:p>
          <a:endParaRPr lang="en-US"/>
        </a:p>
      </dgm:t>
    </dgm:pt>
    <dgm:pt modelId="{1AE2E040-CA08-468A-BF0E-3108E3C23B33}" type="sibTrans" cxnId="{99277662-F6CB-483E-908A-FC7C37EA2E3C}">
      <dgm:prSet/>
      <dgm:spPr/>
      <dgm:t>
        <a:bodyPr/>
        <a:lstStyle/>
        <a:p>
          <a:endParaRPr lang="en-US"/>
        </a:p>
      </dgm:t>
    </dgm:pt>
    <dgm:pt modelId="{85975ADB-1DDB-4D0F-8C51-046584C0FD8B}">
      <dgm:prSet/>
      <dgm:spPr/>
      <dgm:t>
        <a:bodyPr/>
        <a:lstStyle/>
        <a:p>
          <a:r>
            <a:rPr lang="en-US" dirty="0"/>
            <a:t>Repeat Courses</a:t>
          </a:r>
        </a:p>
      </dgm:t>
    </dgm:pt>
    <dgm:pt modelId="{1B0F531A-15B3-4483-B59A-314A8BE7E114}" type="parTrans" cxnId="{B5C07F31-872D-421B-ADF4-17EB81352ABA}">
      <dgm:prSet/>
      <dgm:spPr/>
      <dgm:t>
        <a:bodyPr/>
        <a:lstStyle/>
        <a:p>
          <a:endParaRPr lang="en-US"/>
        </a:p>
      </dgm:t>
    </dgm:pt>
    <dgm:pt modelId="{306A6B31-7DA0-4009-A154-F6F2405F9DC5}" type="sibTrans" cxnId="{B5C07F31-872D-421B-ADF4-17EB81352ABA}">
      <dgm:prSet/>
      <dgm:spPr/>
      <dgm:t>
        <a:bodyPr/>
        <a:lstStyle/>
        <a:p>
          <a:endParaRPr lang="en-US"/>
        </a:p>
      </dgm:t>
    </dgm:pt>
    <dgm:pt modelId="{8E6C2B28-DE5D-40B4-9F15-EF50FA6E8A91}">
      <dgm:prSet/>
      <dgm:spPr/>
      <dgm:t>
        <a:bodyPr/>
        <a:lstStyle/>
        <a:p>
          <a:r>
            <a:rPr lang="en-US" dirty="0"/>
            <a:t>Withdrawn Courses</a:t>
          </a:r>
        </a:p>
      </dgm:t>
    </dgm:pt>
    <dgm:pt modelId="{DE18EAD1-0A34-4AC8-A8B9-9DCD4B157F28}" type="parTrans" cxnId="{3D24088B-435F-4D16-A26E-CEEB3E2E2ADD}">
      <dgm:prSet/>
      <dgm:spPr/>
      <dgm:t>
        <a:bodyPr/>
        <a:lstStyle/>
        <a:p>
          <a:endParaRPr lang="en-US"/>
        </a:p>
      </dgm:t>
    </dgm:pt>
    <dgm:pt modelId="{1B56616E-EE58-4320-AD98-E44A9BC98643}" type="sibTrans" cxnId="{3D24088B-435F-4D16-A26E-CEEB3E2E2ADD}">
      <dgm:prSet/>
      <dgm:spPr/>
      <dgm:t>
        <a:bodyPr/>
        <a:lstStyle/>
        <a:p>
          <a:endParaRPr lang="en-US"/>
        </a:p>
      </dgm:t>
    </dgm:pt>
    <dgm:pt modelId="{22653868-C44F-420C-903C-BDCCD65FC897}">
      <dgm:prSet phldr="0"/>
      <dgm:spPr/>
      <dgm:t>
        <a:bodyPr/>
        <a:lstStyle/>
        <a:p>
          <a:pPr rtl="0"/>
          <a:r>
            <a:rPr lang="en-US" dirty="0">
              <a:latin typeface="+mj-lt"/>
            </a:rPr>
            <a:t>International Surcharge</a:t>
          </a:r>
        </a:p>
      </dgm:t>
    </dgm:pt>
    <dgm:pt modelId="{0D27D382-587F-4E45-B4DC-EB8669075B50}" type="parTrans" cxnId="{08DFC12F-6F97-4735-924A-6C4CB4C640EB}">
      <dgm:prSet/>
      <dgm:spPr/>
      <dgm:t>
        <a:bodyPr/>
        <a:lstStyle/>
        <a:p>
          <a:endParaRPr lang="en-US"/>
        </a:p>
      </dgm:t>
    </dgm:pt>
    <dgm:pt modelId="{596300B7-C0A7-4BD6-B998-018B9E230476}" type="sibTrans" cxnId="{08DFC12F-6F97-4735-924A-6C4CB4C640EB}">
      <dgm:prSet/>
      <dgm:spPr/>
      <dgm:t>
        <a:bodyPr/>
        <a:lstStyle/>
        <a:p>
          <a:endParaRPr lang="en-US"/>
        </a:p>
      </dgm:t>
    </dgm:pt>
    <dgm:pt modelId="{427E634A-99D5-48C0-8116-CCD98D55FC42}" type="pres">
      <dgm:prSet presAssocID="{5150BD19-8ED4-4321-9571-BDEA5A12F300}" presName="linear" presStyleCnt="0">
        <dgm:presLayoutVars>
          <dgm:animLvl val="lvl"/>
          <dgm:resizeHandles val="exact"/>
        </dgm:presLayoutVars>
      </dgm:prSet>
      <dgm:spPr/>
    </dgm:pt>
    <dgm:pt modelId="{7CD34E31-E34A-4E8F-808D-AC27AB183171}" type="pres">
      <dgm:prSet presAssocID="{BB63BA5D-22CA-44F4-8621-59F40E83687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CDB0619-497C-495C-8781-A2F133872EED}" type="pres">
      <dgm:prSet presAssocID="{A36D1F47-D662-49A9-8D7A-5DC03A1F4C49}" presName="spacer" presStyleCnt="0"/>
      <dgm:spPr/>
    </dgm:pt>
    <dgm:pt modelId="{3F5C8892-A0F0-4DC4-A139-A7554E06EA32}" type="pres">
      <dgm:prSet presAssocID="{D0DC02B2-6C6D-4587-93CE-FF87E572691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DE841C7-0A38-469F-AEDD-14EB187581BB}" type="pres">
      <dgm:prSet presAssocID="{1AE2E040-CA08-468A-BF0E-3108E3C23B33}" presName="spacer" presStyleCnt="0"/>
      <dgm:spPr/>
    </dgm:pt>
    <dgm:pt modelId="{A65DAA2D-61DB-448F-B2AF-840DEEBA8E4A}" type="pres">
      <dgm:prSet presAssocID="{85975ADB-1DDB-4D0F-8C51-046584C0FD8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1A672D-4A79-447F-B663-0DBE47557B0A}" type="pres">
      <dgm:prSet presAssocID="{306A6B31-7DA0-4009-A154-F6F2405F9DC5}" presName="spacer" presStyleCnt="0"/>
      <dgm:spPr/>
    </dgm:pt>
    <dgm:pt modelId="{2FBD42A7-DEED-4811-9C96-F027E486DF28}" type="pres">
      <dgm:prSet presAssocID="{8E6C2B28-DE5D-40B4-9F15-EF50FA6E8A9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5251598-12A9-4977-875C-BABAAB3AE17A}" type="pres">
      <dgm:prSet presAssocID="{1B56616E-EE58-4320-AD98-E44A9BC98643}" presName="spacer" presStyleCnt="0"/>
      <dgm:spPr/>
    </dgm:pt>
    <dgm:pt modelId="{D4C3A94C-6188-4624-A0B0-025C2B4572AE}" type="pres">
      <dgm:prSet presAssocID="{22653868-C44F-420C-903C-BDCCD65FC89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7E2601D-155E-495F-871C-D976D4C9663C}" type="presOf" srcId="{5150BD19-8ED4-4321-9571-BDEA5A12F300}" destId="{427E634A-99D5-48C0-8116-CCD98D55FC42}" srcOrd="0" destOrd="0" presId="urn:microsoft.com/office/officeart/2005/8/layout/vList2"/>
    <dgm:cxn modelId="{08DFC12F-6F97-4735-924A-6C4CB4C640EB}" srcId="{5150BD19-8ED4-4321-9571-BDEA5A12F300}" destId="{22653868-C44F-420C-903C-BDCCD65FC897}" srcOrd="4" destOrd="0" parTransId="{0D27D382-587F-4E45-B4DC-EB8669075B50}" sibTransId="{596300B7-C0A7-4BD6-B998-018B9E230476}"/>
    <dgm:cxn modelId="{B5C07F31-872D-421B-ADF4-17EB81352ABA}" srcId="{5150BD19-8ED4-4321-9571-BDEA5A12F300}" destId="{85975ADB-1DDB-4D0F-8C51-046584C0FD8B}" srcOrd="2" destOrd="0" parTransId="{1B0F531A-15B3-4483-B59A-314A8BE7E114}" sibTransId="{306A6B31-7DA0-4009-A154-F6F2405F9DC5}"/>
    <dgm:cxn modelId="{99277662-F6CB-483E-908A-FC7C37EA2E3C}" srcId="{5150BD19-8ED4-4321-9571-BDEA5A12F300}" destId="{D0DC02B2-6C6D-4587-93CE-FF87E572691B}" srcOrd="1" destOrd="0" parTransId="{AA421EEE-4E37-46C0-A140-5A46C78A0190}" sibTransId="{1AE2E040-CA08-468A-BF0E-3108E3C23B33}"/>
    <dgm:cxn modelId="{3AFE9151-4F50-47CD-ACF3-6520E7114BA7}" type="presOf" srcId="{D0DC02B2-6C6D-4587-93CE-FF87E572691B}" destId="{3F5C8892-A0F0-4DC4-A139-A7554E06EA32}" srcOrd="0" destOrd="0" presId="urn:microsoft.com/office/officeart/2005/8/layout/vList2"/>
    <dgm:cxn modelId="{3D24088B-435F-4D16-A26E-CEEB3E2E2ADD}" srcId="{5150BD19-8ED4-4321-9571-BDEA5A12F300}" destId="{8E6C2B28-DE5D-40B4-9F15-EF50FA6E8A91}" srcOrd="3" destOrd="0" parTransId="{DE18EAD1-0A34-4AC8-A8B9-9DCD4B157F28}" sibTransId="{1B56616E-EE58-4320-AD98-E44A9BC98643}"/>
    <dgm:cxn modelId="{E2D0B191-1FB4-4962-AA71-126B87D772C1}" type="presOf" srcId="{22653868-C44F-420C-903C-BDCCD65FC897}" destId="{D4C3A94C-6188-4624-A0B0-025C2B4572AE}" srcOrd="0" destOrd="0" presId="urn:microsoft.com/office/officeart/2005/8/layout/vList2"/>
    <dgm:cxn modelId="{B96865C3-33D2-4F77-9559-2341213F0CBB}" srcId="{5150BD19-8ED4-4321-9571-BDEA5A12F300}" destId="{BB63BA5D-22CA-44F4-8621-59F40E836872}" srcOrd="0" destOrd="0" parTransId="{F167A777-1767-414C-8745-68D6A875CE17}" sibTransId="{A36D1F47-D662-49A9-8D7A-5DC03A1F4C49}"/>
    <dgm:cxn modelId="{E942C2C8-4C45-4063-943E-73543DAF9191}" type="presOf" srcId="{85975ADB-1DDB-4D0F-8C51-046584C0FD8B}" destId="{A65DAA2D-61DB-448F-B2AF-840DEEBA8E4A}" srcOrd="0" destOrd="0" presId="urn:microsoft.com/office/officeart/2005/8/layout/vList2"/>
    <dgm:cxn modelId="{105910F7-3BC4-462C-936E-457C831203B6}" type="presOf" srcId="{8E6C2B28-DE5D-40B4-9F15-EF50FA6E8A91}" destId="{2FBD42A7-DEED-4811-9C96-F027E486DF28}" srcOrd="0" destOrd="0" presId="urn:microsoft.com/office/officeart/2005/8/layout/vList2"/>
    <dgm:cxn modelId="{CB95D5FA-FDAE-4D97-846A-997E3222B8D4}" type="presOf" srcId="{BB63BA5D-22CA-44F4-8621-59F40E836872}" destId="{7CD34E31-E34A-4E8F-808D-AC27AB183171}" srcOrd="0" destOrd="0" presId="urn:microsoft.com/office/officeart/2005/8/layout/vList2"/>
    <dgm:cxn modelId="{E2EE00DC-9A03-4B1F-BFA1-2E41F04AA5C4}" type="presParOf" srcId="{427E634A-99D5-48C0-8116-CCD98D55FC42}" destId="{7CD34E31-E34A-4E8F-808D-AC27AB183171}" srcOrd="0" destOrd="0" presId="urn:microsoft.com/office/officeart/2005/8/layout/vList2"/>
    <dgm:cxn modelId="{F1FF98E9-1209-40E0-8B29-F12D36066515}" type="presParOf" srcId="{427E634A-99D5-48C0-8116-CCD98D55FC42}" destId="{DCDB0619-497C-495C-8781-A2F133872EED}" srcOrd="1" destOrd="0" presId="urn:microsoft.com/office/officeart/2005/8/layout/vList2"/>
    <dgm:cxn modelId="{CFE4DEF0-7BE0-4FA4-B2B7-4F0A3C8D9C68}" type="presParOf" srcId="{427E634A-99D5-48C0-8116-CCD98D55FC42}" destId="{3F5C8892-A0F0-4DC4-A139-A7554E06EA32}" srcOrd="2" destOrd="0" presId="urn:microsoft.com/office/officeart/2005/8/layout/vList2"/>
    <dgm:cxn modelId="{AB61C122-6F3A-4962-B129-16095BE58C44}" type="presParOf" srcId="{427E634A-99D5-48C0-8116-CCD98D55FC42}" destId="{2DE841C7-0A38-469F-AEDD-14EB187581BB}" srcOrd="3" destOrd="0" presId="urn:microsoft.com/office/officeart/2005/8/layout/vList2"/>
    <dgm:cxn modelId="{65732EDA-C48A-4C3F-9471-656295DBDE97}" type="presParOf" srcId="{427E634A-99D5-48C0-8116-CCD98D55FC42}" destId="{A65DAA2D-61DB-448F-B2AF-840DEEBA8E4A}" srcOrd="4" destOrd="0" presId="urn:microsoft.com/office/officeart/2005/8/layout/vList2"/>
    <dgm:cxn modelId="{2F16E0BC-4102-4F2C-9FCD-89EDAA29B731}" type="presParOf" srcId="{427E634A-99D5-48C0-8116-CCD98D55FC42}" destId="{571A672D-4A79-447F-B663-0DBE47557B0A}" srcOrd="5" destOrd="0" presId="urn:microsoft.com/office/officeart/2005/8/layout/vList2"/>
    <dgm:cxn modelId="{F0BA11AF-7E34-44B4-9A00-410EC9CD5BDF}" type="presParOf" srcId="{427E634A-99D5-48C0-8116-CCD98D55FC42}" destId="{2FBD42A7-DEED-4811-9C96-F027E486DF28}" srcOrd="6" destOrd="0" presId="urn:microsoft.com/office/officeart/2005/8/layout/vList2"/>
    <dgm:cxn modelId="{5D99163C-0B1D-4790-9244-275893A43789}" type="presParOf" srcId="{427E634A-99D5-48C0-8116-CCD98D55FC42}" destId="{D5251598-12A9-4977-875C-BABAAB3AE17A}" srcOrd="7" destOrd="0" presId="urn:microsoft.com/office/officeart/2005/8/layout/vList2"/>
    <dgm:cxn modelId="{CA50F798-D5E4-4C1D-BA50-8A095C95C8D2}" type="presParOf" srcId="{427E634A-99D5-48C0-8116-CCD98D55FC42}" destId="{D4C3A94C-6188-4624-A0B0-025C2B4572A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90AA15-8E6D-4CC0-A444-4258D364ABC0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6A5D31-6298-47C0-A7A0-3AE1329A29A9}">
      <dgm:prSet/>
      <dgm:spPr/>
      <dgm:t>
        <a:bodyPr/>
        <a:lstStyle/>
        <a:p>
          <a:r>
            <a:rPr lang="en-US" dirty="0"/>
            <a:t>Health Insurance - Select Yes or No Tuition Benefit Form</a:t>
          </a:r>
        </a:p>
      </dgm:t>
    </dgm:pt>
    <dgm:pt modelId="{C3568EAC-76BF-4172-AFB4-993BD25C0805}" type="parTrans" cxnId="{D94649D6-EFAD-461F-98AE-3923F13AFDAD}">
      <dgm:prSet/>
      <dgm:spPr/>
      <dgm:t>
        <a:bodyPr/>
        <a:lstStyle/>
        <a:p>
          <a:endParaRPr lang="en-US"/>
        </a:p>
      </dgm:t>
    </dgm:pt>
    <dgm:pt modelId="{E234729D-3998-426E-AA41-C52B4CBCF23E}" type="sibTrans" cxnId="{D94649D6-EFAD-461F-98AE-3923F13AFDAD}">
      <dgm:prSet/>
      <dgm:spPr/>
      <dgm:t>
        <a:bodyPr/>
        <a:lstStyle/>
        <a:p>
          <a:endParaRPr lang="en-US"/>
        </a:p>
      </dgm:t>
    </dgm:pt>
    <dgm:pt modelId="{76C5013B-4DF8-4D7F-9326-F6CEE0A2FC96}">
      <dgm:prSet/>
      <dgm:spPr/>
      <dgm:t>
        <a:bodyPr/>
        <a:lstStyle/>
        <a:p>
          <a:r>
            <a:rPr lang="en-US" dirty="0"/>
            <a:t>100% covered if on Tuition Benefit </a:t>
          </a:r>
        </a:p>
      </dgm:t>
    </dgm:pt>
    <dgm:pt modelId="{D8441EB2-1D70-43A0-8DFE-58E812ED6469}" type="parTrans" cxnId="{3D4C2E13-5884-4BFA-A54B-B15188212D19}">
      <dgm:prSet/>
      <dgm:spPr/>
      <dgm:t>
        <a:bodyPr/>
        <a:lstStyle/>
        <a:p>
          <a:endParaRPr lang="en-US"/>
        </a:p>
      </dgm:t>
    </dgm:pt>
    <dgm:pt modelId="{79EDC0EC-32E2-4F5F-B35C-3A9359B57E4B}" type="sibTrans" cxnId="{3D4C2E13-5884-4BFA-A54B-B15188212D19}">
      <dgm:prSet/>
      <dgm:spPr/>
      <dgm:t>
        <a:bodyPr/>
        <a:lstStyle/>
        <a:p>
          <a:endParaRPr lang="en-US"/>
        </a:p>
      </dgm:t>
    </dgm:pt>
    <dgm:pt modelId="{05B149EC-D870-4056-962A-C12CF794257C}">
      <dgm:prSet/>
      <dgm:spPr/>
      <dgm:t>
        <a:bodyPr/>
        <a:lstStyle/>
        <a:p>
          <a:r>
            <a:rPr lang="en-US" dirty="0"/>
            <a:t>Receive email instructions to set-up and use United Health Insurance once enrolled</a:t>
          </a:r>
        </a:p>
      </dgm:t>
    </dgm:pt>
    <dgm:pt modelId="{8934E9AB-D0AB-4A96-8B0C-C4CBC4DAF799}" type="parTrans" cxnId="{1E9E4232-776C-46E3-92FD-E8654E862AD0}">
      <dgm:prSet/>
      <dgm:spPr/>
      <dgm:t>
        <a:bodyPr/>
        <a:lstStyle/>
        <a:p>
          <a:endParaRPr lang="en-US"/>
        </a:p>
      </dgm:t>
    </dgm:pt>
    <dgm:pt modelId="{64A8365F-B569-4196-9777-2D28DF5646FA}" type="sibTrans" cxnId="{1E9E4232-776C-46E3-92FD-E8654E862AD0}">
      <dgm:prSet/>
      <dgm:spPr/>
      <dgm:t>
        <a:bodyPr/>
        <a:lstStyle/>
        <a:p>
          <a:endParaRPr lang="en-US"/>
        </a:p>
      </dgm:t>
    </dgm:pt>
    <dgm:pt modelId="{0CA0F1F0-84A5-40D3-B747-ADB8C4008665}" type="pres">
      <dgm:prSet presAssocID="{2A90AA15-8E6D-4CC0-A444-4258D364ABC0}" presName="diagram" presStyleCnt="0">
        <dgm:presLayoutVars>
          <dgm:dir/>
          <dgm:resizeHandles val="exact"/>
        </dgm:presLayoutVars>
      </dgm:prSet>
      <dgm:spPr/>
    </dgm:pt>
    <dgm:pt modelId="{9EEDF437-DF8D-4EB0-9580-29659350A219}" type="pres">
      <dgm:prSet presAssocID="{6D6A5D31-6298-47C0-A7A0-3AE1329A29A9}" presName="node" presStyleLbl="node1" presStyleIdx="0" presStyleCnt="3">
        <dgm:presLayoutVars>
          <dgm:bulletEnabled val="1"/>
        </dgm:presLayoutVars>
      </dgm:prSet>
      <dgm:spPr/>
    </dgm:pt>
    <dgm:pt modelId="{45994F5F-9B90-445A-900C-1B95A5A8A9BA}" type="pres">
      <dgm:prSet presAssocID="{E234729D-3998-426E-AA41-C52B4CBCF23E}" presName="sibTrans" presStyleCnt="0"/>
      <dgm:spPr/>
    </dgm:pt>
    <dgm:pt modelId="{C4BC496D-00AC-4FEB-8762-03F78EAF9BFB}" type="pres">
      <dgm:prSet presAssocID="{76C5013B-4DF8-4D7F-9326-F6CEE0A2FC96}" presName="node" presStyleLbl="node1" presStyleIdx="1" presStyleCnt="3">
        <dgm:presLayoutVars>
          <dgm:bulletEnabled val="1"/>
        </dgm:presLayoutVars>
      </dgm:prSet>
      <dgm:spPr/>
    </dgm:pt>
    <dgm:pt modelId="{1EBF963F-42E9-4B84-84C0-E62549AD53CE}" type="pres">
      <dgm:prSet presAssocID="{79EDC0EC-32E2-4F5F-B35C-3A9359B57E4B}" presName="sibTrans" presStyleCnt="0"/>
      <dgm:spPr/>
    </dgm:pt>
    <dgm:pt modelId="{9AB239F7-5BC6-48B0-9649-1882B3D4C3C2}" type="pres">
      <dgm:prSet presAssocID="{05B149EC-D870-4056-962A-C12CF794257C}" presName="node" presStyleLbl="node1" presStyleIdx="2" presStyleCnt="3">
        <dgm:presLayoutVars>
          <dgm:bulletEnabled val="1"/>
        </dgm:presLayoutVars>
      </dgm:prSet>
      <dgm:spPr/>
    </dgm:pt>
  </dgm:ptLst>
  <dgm:cxnLst>
    <dgm:cxn modelId="{3D4C2E13-5884-4BFA-A54B-B15188212D19}" srcId="{2A90AA15-8E6D-4CC0-A444-4258D364ABC0}" destId="{76C5013B-4DF8-4D7F-9326-F6CEE0A2FC96}" srcOrd="1" destOrd="0" parTransId="{D8441EB2-1D70-43A0-8DFE-58E812ED6469}" sibTransId="{79EDC0EC-32E2-4F5F-B35C-3A9359B57E4B}"/>
    <dgm:cxn modelId="{1E9E4232-776C-46E3-92FD-E8654E862AD0}" srcId="{2A90AA15-8E6D-4CC0-A444-4258D364ABC0}" destId="{05B149EC-D870-4056-962A-C12CF794257C}" srcOrd="2" destOrd="0" parTransId="{8934E9AB-D0AB-4A96-8B0C-C4CBC4DAF799}" sibTransId="{64A8365F-B569-4196-9777-2D28DF5646FA}"/>
    <dgm:cxn modelId="{4AF77571-1FDB-49E9-B9D1-0E2FAD410A6E}" type="presOf" srcId="{76C5013B-4DF8-4D7F-9326-F6CEE0A2FC96}" destId="{C4BC496D-00AC-4FEB-8762-03F78EAF9BFB}" srcOrd="0" destOrd="0" presId="urn:microsoft.com/office/officeart/2005/8/layout/default"/>
    <dgm:cxn modelId="{25DA4687-B6AE-4071-9BDC-D49B1A1E7487}" type="presOf" srcId="{2A90AA15-8E6D-4CC0-A444-4258D364ABC0}" destId="{0CA0F1F0-84A5-40D3-B747-ADB8C4008665}" srcOrd="0" destOrd="0" presId="urn:microsoft.com/office/officeart/2005/8/layout/default"/>
    <dgm:cxn modelId="{6626D2CF-6A9F-45FC-BAE5-B220641D2D33}" type="presOf" srcId="{6D6A5D31-6298-47C0-A7A0-3AE1329A29A9}" destId="{9EEDF437-DF8D-4EB0-9580-29659350A219}" srcOrd="0" destOrd="0" presId="urn:microsoft.com/office/officeart/2005/8/layout/default"/>
    <dgm:cxn modelId="{D94649D6-EFAD-461F-98AE-3923F13AFDAD}" srcId="{2A90AA15-8E6D-4CC0-A444-4258D364ABC0}" destId="{6D6A5D31-6298-47C0-A7A0-3AE1329A29A9}" srcOrd="0" destOrd="0" parTransId="{C3568EAC-76BF-4172-AFB4-993BD25C0805}" sibTransId="{E234729D-3998-426E-AA41-C52B4CBCF23E}"/>
    <dgm:cxn modelId="{BFD48FE6-6B43-4AAD-BFFA-26ECE7FB6DFA}" type="presOf" srcId="{05B149EC-D870-4056-962A-C12CF794257C}" destId="{9AB239F7-5BC6-48B0-9649-1882B3D4C3C2}" srcOrd="0" destOrd="0" presId="urn:microsoft.com/office/officeart/2005/8/layout/default"/>
    <dgm:cxn modelId="{FDB9C560-6423-4C92-8ADD-F46871C8B1E2}" type="presParOf" srcId="{0CA0F1F0-84A5-40D3-B747-ADB8C4008665}" destId="{9EEDF437-DF8D-4EB0-9580-29659350A219}" srcOrd="0" destOrd="0" presId="urn:microsoft.com/office/officeart/2005/8/layout/default"/>
    <dgm:cxn modelId="{49556B82-5178-41E7-8028-F419D6D67F4F}" type="presParOf" srcId="{0CA0F1F0-84A5-40D3-B747-ADB8C4008665}" destId="{45994F5F-9B90-445A-900C-1B95A5A8A9BA}" srcOrd="1" destOrd="0" presId="urn:microsoft.com/office/officeart/2005/8/layout/default"/>
    <dgm:cxn modelId="{5196F88D-4AC6-4642-9493-64C347F27559}" type="presParOf" srcId="{0CA0F1F0-84A5-40D3-B747-ADB8C4008665}" destId="{C4BC496D-00AC-4FEB-8762-03F78EAF9BFB}" srcOrd="2" destOrd="0" presId="urn:microsoft.com/office/officeart/2005/8/layout/default"/>
    <dgm:cxn modelId="{7CEB7392-D91A-4790-9BD9-AE00948F3706}" type="presParOf" srcId="{0CA0F1F0-84A5-40D3-B747-ADB8C4008665}" destId="{1EBF963F-42E9-4B84-84C0-E62549AD53CE}" srcOrd="3" destOrd="0" presId="urn:microsoft.com/office/officeart/2005/8/layout/default"/>
    <dgm:cxn modelId="{58CB6A8D-BF5B-4A01-A17B-74C6886C7BDB}" type="presParOf" srcId="{0CA0F1F0-84A5-40D3-B747-ADB8C4008665}" destId="{9AB239F7-5BC6-48B0-9649-1882B3D4C3C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C45AD-FBE6-4217-B481-0A30B32254C2}">
      <dsp:nvSpPr>
        <dsp:cNvPr id="0" name=""/>
        <dsp:cNvSpPr/>
      </dsp:nvSpPr>
      <dsp:spPr>
        <a:xfrm>
          <a:off x="0" y="80507"/>
          <a:ext cx="9153526" cy="804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1. You must be on payroll as a RA or TA</a:t>
          </a:r>
        </a:p>
      </dsp:txBody>
      <dsp:txXfrm>
        <a:off x="39295" y="119802"/>
        <a:ext cx="9074936" cy="726370"/>
      </dsp:txXfrm>
    </dsp:sp>
    <dsp:sp modelId="{EBCDBB16-0D3A-4224-9F76-06863DF14FAC}">
      <dsp:nvSpPr>
        <dsp:cNvPr id="0" name=""/>
        <dsp:cNvSpPr/>
      </dsp:nvSpPr>
      <dsp:spPr>
        <a:xfrm>
          <a:off x="0" y="961122"/>
          <a:ext cx="9153526" cy="804960"/>
        </a:xfrm>
        <a:prstGeom prst="roundRect">
          <a:avLst/>
        </a:prstGeom>
        <a:solidFill>
          <a:schemeClr val="accent5">
            <a:hueOff val="-643840"/>
            <a:satOff val="0"/>
            <a:lumOff val="-16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j-lt"/>
            </a:rPr>
            <a:t>2. Complete Tuition Benefit form before Aug. 26th</a:t>
          </a:r>
        </a:p>
      </dsp:txBody>
      <dsp:txXfrm>
        <a:off x="39295" y="1000417"/>
        <a:ext cx="9074936" cy="726370"/>
      </dsp:txXfrm>
    </dsp:sp>
    <dsp:sp modelId="{1F02028C-B7DC-4DF5-8746-D2EC16777A69}">
      <dsp:nvSpPr>
        <dsp:cNvPr id="0" name=""/>
        <dsp:cNvSpPr/>
      </dsp:nvSpPr>
      <dsp:spPr>
        <a:xfrm>
          <a:off x="0" y="1766082"/>
          <a:ext cx="9153526" cy="102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624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Will be emailed to your </a:t>
          </a:r>
          <a:r>
            <a:rPr lang="en-US" sz="2400" kern="1200" dirty="0" err="1">
              <a:latin typeface="+mj-lt"/>
            </a:rPr>
            <a:t>UMail</a:t>
          </a:r>
          <a:r>
            <a:rPr lang="en-US" sz="2400" kern="1200" dirty="0">
              <a:latin typeface="+mj-lt"/>
            </a:rPr>
            <a:t> soon!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Once completed, information will be entered by ECE department into system</a:t>
          </a:r>
        </a:p>
      </dsp:txBody>
      <dsp:txXfrm>
        <a:off x="0" y="1766082"/>
        <a:ext cx="9153526" cy="1023615"/>
      </dsp:txXfrm>
    </dsp:sp>
    <dsp:sp modelId="{934DC0AF-94FE-47B5-8906-06370B96D611}">
      <dsp:nvSpPr>
        <dsp:cNvPr id="0" name=""/>
        <dsp:cNvSpPr/>
      </dsp:nvSpPr>
      <dsp:spPr>
        <a:xfrm>
          <a:off x="0" y="2789697"/>
          <a:ext cx="9153526" cy="804960"/>
        </a:xfrm>
        <a:prstGeom prst="roundRect">
          <a:avLst/>
        </a:prstGeom>
        <a:solidFill>
          <a:schemeClr val="accent5">
            <a:hueOff val="-1287680"/>
            <a:satOff val="0"/>
            <a:lumOff val="-33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latin typeface="+mj-lt"/>
            </a:rPr>
            <a:t>3. In CIS – sign Tuition Benefit Document by Aug. 28</a:t>
          </a:r>
          <a:r>
            <a:rPr lang="en-US" sz="3200" b="0" kern="1200" baseline="30000" dirty="0">
              <a:latin typeface="+mj-lt"/>
            </a:rPr>
            <a:t>th</a:t>
          </a:r>
          <a:r>
            <a:rPr lang="en-US" sz="3200" b="0" kern="1200" dirty="0">
              <a:latin typeface="+mj-lt"/>
            </a:rPr>
            <a:t> </a:t>
          </a:r>
        </a:p>
      </dsp:txBody>
      <dsp:txXfrm>
        <a:off x="39295" y="2828992"/>
        <a:ext cx="9074936" cy="726370"/>
      </dsp:txXfrm>
    </dsp:sp>
    <dsp:sp modelId="{C7CC24EE-C292-47AC-9F20-D0ACC9066C92}">
      <dsp:nvSpPr>
        <dsp:cNvPr id="0" name=""/>
        <dsp:cNvSpPr/>
      </dsp:nvSpPr>
      <dsp:spPr>
        <a:xfrm>
          <a:off x="0" y="3594657"/>
          <a:ext cx="9153526" cy="734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62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Tuition Benefit will show on student tuition account by Aug. 29</a:t>
          </a:r>
          <a:r>
            <a:rPr lang="en-US" sz="2400" kern="1200" baseline="30000" dirty="0">
              <a:latin typeface="+mj-lt"/>
            </a:rPr>
            <a:t>th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Tuition will be reduced the next day by midnight</a:t>
          </a:r>
        </a:p>
      </dsp:txBody>
      <dsp:txXfrm>
        <a:off x="0" y="3594657"/>
        <a:ext cx="9153526" cy="734332"/>
      </dsp:txXfrm>
    </dsp:sp>
    <dsp:sp modelId="{B587EDBB-A84D-4D1E-A47C-CA793D2242C0}">
      <dsp:nvSpPr>
        <dsp:cNvPr id="0" name=""/>
        <dsp:cNvSpPr/>
      </dsp:nvSpPr>
      <dsp:spPr>
        <a:xfrm>
          <a:off x="0" y="4328989"/>
          <a:ext cx="9153526" cy="804960"/>
        </a:xfrm>
        <a:prstGeom prst="roundRect">
          <a:avLst/>
        </a:prstGeom>
        <a:solidFill>
          <a:schemeClr val="accent5">
            <a:hueOff val="-1931520"/>
            <a:satOff val="0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+mj-lt"/>
            </a:rPr>
            <a:t>4. Tuition is due on Friday, August 30th @ 4:45 PM</a:t>
          </a:r>
        </a:p>
      </dsp:txBody>
      <dsp:txXfrm>
        <a:off x="39295" y="4368284"/>
        <a:ext cx="9074936" cy="72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34E31-E34A-4E8F-808D-AC27AB183171}">
      <dsp:nvSpPr>
        <dsp:cNvPr id="0" name=""/>
        <dsp:cNvSpPr/>
      </dsp:nvSpPr>
      <dsp:spPr>
        <a:xfrm>
          <a:off x="0" y="21714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Differential Tuition (For TA’s)</a:t>
          </a:r>
        </a:p>
      </dsp:txBody>
      <dsp:txXfrm>
        <a:off x="51475" y="73189"/>
        <a:ext cx="6317851" cy="951530"/>
      </dsp:txXfrm>
    </dsp:sp>
    <dsp:sp modelId="{3F5C8892-A0F0-4DC4-A139-A7554E06EA32}">
      <dsp:nvSpPr>
        <dsp:cNvPr id="0" name=""/>
        <dsp:cNvSpPr/>
      </dsp:nvSpPr>
      <dsp:spPr>
        <a:xfrm>
          <a:off x="0" y="1159714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482880"/>
                <a:satOff val="0"/>
                <a:lumOff val="-1275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482880"/>
                <a:satOff val="0"/>
                <a:lumOff val="-1275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Outside Mandatory Fees: Books, Course Fees, Lab Fees, etc.</a:t>
          </a:r>
        </a:p>
      </dsp:txBody>
      <dsp:txXfrm>
        <a:off x="51475" y="1211189"/>
        <a:ext cx="6317851" cy="951530"/>
      </dsp:txXfrm>
    </dsp:sp>
    <dsp:sp modelId="{A65DAA2D-61DB-448F-B2AF-840DEEBA8E4A}">
      <dsp:nvSpPr>
        <dsp:cNvPr id="0" name=""/>
        <dsp:cNvSpPr/>
      </dsp:nvSpPr>
      <dsp:spPr>
        <a:xfrm>
          <a:off x="0" y="2297715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965760"/>
                <a:satOff val="0"/>
                <a:lumOff val="-254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965760"/>
                <a:satOff val="0"/>
                <a:lumOff val="-254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Repeat Courses</a:t>
          </a:r>
        </a:p>
      </dsp:txBody>
      <dsp:txXfrm>
        <a:off x="51475" y="2349190"/>
        <a:ext cx="6317851" cy="951530"/>
      </dsp:txXfrm>
    </dsp:sp>
    <dsp:sp modelId="{2FBD42A7-DEED-4811-9C96-F027E486DF28}">
      <dsp:nvSpPr>
        <dsp:cNvPr id="0" name=""/>
        <dsp:cNvSpPr/>
      </dsp:nvSpPr>
      <dsp:spPr>
        <a:xfrm>
          <a:off x="0" y="3435716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1448640"/>
                <a:satOff val="0"/>
                <a:lumOff val="-3824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448640"/>
                <a:satOff val="0"/>
                <a:lumOff val="-3824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Withdrawn Courses</a:t>
          </a:r>
        </a:p>
      </dsp:txBody>
      <dsp:txXfrm>
        <a:off x="51475" y="3487191"/>
        <a:ext cx="6317851" cy="951530"/>
      </dsp:txXfrm>
    </dsp:sp>
    <dsp:sp modelId="{D4C3A94C-6188-4624-A0B0-025C2B4572AE}">
      <dsp:nvSpPr>
        <dsp:cNvPr id="0" name=""/>
        <dsp:cNvSpPr/>
      </dsp:nvSpPr>
      <dsp:spPr>
        <a:xfrm>
          <a:off x="0" y="4573717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1931520"/>
                <a:satOff val="0"/>
                <a:lumOff val="-50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931520"/>
                <a:satOff val="0"/>
                <a:lumOff val="-50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+mj-lt"/>
            </a:rPr>
            <a:t>International Surcharge</a:t>
          </a:r>
        </a:p>
      </dsp:txBody>
      <dsp:txXfrm>
        <a:off x="51475" y="4625192"/>
        <a:ext cx="6317851" cy="951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DF437-DF8D-4EB0-9580-29659350A219}">
      <dsp:nvSpPr>
        <dsp:cNvPr id="0" name=""/>
        <dsp:cNvSpPr/>
      </dsp:nvSpPr>
      <dsp:spPr>
        <a:xfrm>
          <a:off x="1713270" y="2128"/>
          <a:ext cx="3186905" cy="19121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Health Insurance - Select Yes or No Tuition Benefit Form</a:t>
          </a:r>
        </a:p>
      </dsp:txBody>
      <dsp:txXfrm>
        <a:off x="1713270" y="2128"/>
        <a:ext cx="3186905" cy="1912143"/>
      </dsp:txXfrm>
    </dsp:sp>
    <dsp:sp modelId="{C4BC496D-00AC-4FEB-8762-03F78EAF9BFB}">
      <dsp:nvSpPr>
        <dsp:cNvPr id="0" name=""/>
        <dsp:cNvSpPr/>
      </dsp:nvSpPr>
      <dsp:spPr>
        <a:xfrm>
          <a:off x="5218866" y="2128"/>
          <a:ext cx="3186905" cy="1912143"/>
        </a:xfrm>
        <a:prstGeom prst="rect">
          <a:avLst/>
        </a:prstGeom>
        <a:gradFill rotWithShape="0">
          <a:gsLst>
            <a:gs pos="0">
              <a:schemeClr val="accent5">
                <a:hueOff val="-965760"/>
                <a:satOff val="0"/>
                <a:lumOff val="-254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965760"/>
                <a:satOff val="0"/>
                <a:lumOff val="-254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100% covered if on Tuition Benefit </a:t>
          </a:r>
        </a:p>
      </dsp:txBody>
      <dsp:txXfrm>
        <a:off x="5218866" y="2128"/>
        <a:ext cx="3186905" cy="1912143"/>
      </dsp:txXfrm>
    </dsp:sp>
    <dsp:sp modelId="{9AB239F7-5BC6-48B0-9649-1882B3D4C3C2}">
      <dsp:nvSpPr>
        <dsp:cNvPr id="0" name=""/>
        <dsp:cNvSpPr/>
      </dsp:nvSpPr>
      <dsp:spPr>
        <a:xfrm>
          <a:off x="3466068" y="2232962"/>
          <a:ext cx="3186905" cy="1912143"/>
        </a:xfrm>
        <a:prstGeom prst="rect">
          <a:avLst/>
        </a:prstGeom>
        <a:gradFill rotWithShape="0">
          <a:gsLst>
            <a:gs pos="0">
              <a:schemeClr val="accent5">
                <a:hueOff val="-1931520"/>
                <a:satOff val="0"/>
                <a:lumOff val="-50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931520"/>
                <a:satOff val="0"/>
                <a:lumOff val="-50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Receive email instructions to set-up and use United Health Insurance once enrolled</a:t>
          </a:r>
        </a:p>
      </dsp:txBody>
      <dsp:txXfrm>
        <a:off x="3466068" y="2232962"/>
        <a:ext cx="3186905" cy="1912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BA0B0-AEC3-4E85-A57D-A1E3DD38B1C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90E93-3FE9-4CC3-AD56-099FB7EEA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7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3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751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5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7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5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98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2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4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9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5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94CE8-6A31-4AB8-AB54-0DD4EEEB057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e.utah.edu/graduate-programs-in-ece/ms-degree/project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e.utah.edu/graduate-orientation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e.utah.edu/graduate-writing-resources/" TargetMode="External"/><Relationship Id="rId3" Type="http://schemas.openxmlformats.org/officeDocument/2006/relationships/hyperlink" Target="https://lib.utah.edu/services/" TargetMode="External"/><Relationship Id="rId7" Type="http://schemas.openxmlformats.org/officeDocument/2006/relationships/hyperlink" Target="https://lib.utah.edu/protospace.php" TargetMode="External"/><Relationship Id="rId2" Type="http://schemas.openxmlformats.org/officeDocument/2006/relationships/hyperlink" Target="https://www.ece.utah.edu/all-resources/academic_resource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ib.utah.edu/spaces/graduate-student-reading-room.php" TargetMode="External"/><Relationship Id="rId11" Type="http://schemas.openxmlformats.org/officeDocument/2006/relationships/hyperlink" Target="https://gradschool.utah.edu/resources-hub/grammarly/index.php" TargetMode="External"/><Relationship Id="rId5" Type="http://schemas.openxmlformats.org/officeDocument/2006/relationships/hyperlink" Target="https://lib.utah.edu/spaces/family-reading-room.php" TargetMode="External"/><Relationship Id="rId10" Type="http://schemas.openxmlformats.org/officeDocument/2006/relationships/hyperlink" Target="https://writingcenter.utah.edu/graduate-services/e-tutoring.php" TargetMode="External"/><Relationship Id="rId4" Type="http://schemas.openxmlformats.org/officeDocument/2006/relationships/hyperlink" Target="https://lib.utah.edu/services/knowledge-commons/checkout-equipment-faq.php" TargetMode="External"/><Relationship Id="rId9" Type="http://schemas.openxmlformats.org/officeDocument/2006/relationships/hyperlink" Target="https://www.price.utah.edu/students/clear/grew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tah.joinhandshake.com/career_fairs/48367/student_preview?token=4VizsqK7JVUOvG8qHERovkYg_2-Nb3XN8S5cHN0mflfFuOvQJq2sVw" TargetMode="External"/><Relationship Id="rId3" Type="http://schemas.openxmlformats.org/officeDocument/2006/relationships/hyperlink" Target="https://financialwellness.utah.edu/" TargetMode="External"/><Relationship Id="rId7" Type="http://schemas.openxmlformats.org/officeDocument/2006/relationships/hyperlink" Target="https://utah.joinhandshake.com/career_fairs/48358/student_preview?token=gyMv08mWqWePrkNixPvV72FO37YwQ40nl58nHkTSeXCgapGI71GyPQ" TargetMode="External"/><Relationship Id="rId2" Type="http://schemas.openxmlformats.org/officeDocument/2006/relationships/hyperlink" Target="https://www.ece.utah.edu/all-resources/financial-assistanc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rice.utah.edu/students/current/club-rush" TargetMode="External"/><Relationship Id="rId5" Type="http://schemas.openxmlformats.org/officeDocument/2006/relationships/hyperlink" Target="https://careers.utah.edu/" TargetMode="External"/><Relationship Id="rId4" Type="http://schemas.openxmlformats.org/officeDocument/2006/relationships/hyperlink" Target="https://basicneeds.utah.edu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ce.utah.edu/students/diversity-resources/student-organizations/society-of-women-engineers" TargetMode="External"/><Relationship Id="rId13" Type="http://schemas.openxmlformats.org/officeDocument/2006/relationships/hyperlink" Target="https://getinvolved.utah.edu/organization/ksa" TargetMode="External"/><Relationship Id="rId18" Type="http://schemas.openxmlformats.org/officeDocument/2006/relationships/hyperlink" Target="https://getinvolved.utah.edu/organization/persa" TargetMode="External"/><Relationship Id="rId3" Type="http://schemas.openxmlformats.org/officeDocument/2006/relationships/hyperlink" Target="https://www.ece.utah.edu/all-resources/mental-health-resources/" TargetMode="External"/><Relationship Id="rId7" Type="http://schemas.openxmlformats.org/officeDocument/2006/relationships/hyperlink" Target="https://www.tbp.org/off/DisplayChapterInfo.cfm?ID=186" TargetMode="External"/><Relationship Id="rId12" Type="http://schemas.openxmlformats.org/officeDocument/2006/relationships/hyperlink" Target="https://getinvolved.utah.edu/organization/indian-students-association" TargetMode="External"/><Relationship Id="rId17" Type="http://schemas.openxmlformats.org/officeDocument/2006/relationships/hyperlink" Target="https://getinvolved.utah.edu/organization/pakistanstudentassociation" TargetMode="External"/><Relationship Id="rId2" Type="http://schemas.openxmlformats.org/officeDocument/2006/relationships/hyperlink" Target="https://www.ece.utah.edu/student-organizations/" TargetMode="External"/><Relationship Id="rId16" Type="http://schemas.openxmlformats.org/officeDocument/2006/relationships/hyperlink" Target="https://childcare.utah.edu/" TargetMode="External"/><Relationship Id="rId20" Type="http://schemas.openxmlformats.org/officeDocument/2006/relationships/hyperlink" Target="https://getinvolved.utah.edu/organization/thai-student-association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ce.utah.edu/grad-sac/" TargetMode="External"/><Relationship Id="rId11" Type="http://schemas.openxmlformats.org/officeDocument/2006/relationships/hyperlink" Target="https://getinvolved.utah.edu/organization/bangladeshi-student-association" TargetMode="External"/><Relationship Id="rId5" Type="http://schemas.openxmlformats.org/officeDocument/2006/relationships/hyperlink" Target="https://ieee.utahclubs.org/" TargetMode="External"/><Relationship Id="rId15" Type="http://schemas.openxmlformats.org/officeDocument/2006/relationships/hyperlink" Target="https://www.price.utah.edu/students/current/counseling" TargetMode="External"/><Relationship Id="rId10" Type="http://schemas.openxmlformats.org/officeDocument/2006/relationships/hyperlink" Target="https://getinvolved.utah.edu/organization/asa" TargetMode="External"/><Relationship Id="rId19" Type="http://schemas.openxmlformats.org/officeDocument/2006/relationships/hyperlink" Target="https://getinvolved.utah.edu/organization/saudi-students-club-at-u-of-u" TargetMode="External"/><Relationship Id="rId4" Type="http://schemas.openxmlformats.org/officeDocument/2006/relationships/hyperlink" Target="https://wellness.utah.edu/" TargetMode="External"/><Relationship Id="rId9" Type="http://schemas.openxmlformats.org/officeDocument/2006/relationships/hyperlink" Target="https://ucubesat.org/" TargetMode="External"/><Relationship Id="rId14" Type="http://schemas.openxmlformats.org/officeDocument/2006/relationships/hyperlink" Target="https://counselingcenter.utah.ed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embed/pvziPl6wT2Q?si=ExFKTY4u2cd9fK_8?start=0&amp;end=57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ttheu.utah.edu/announcements/access-the-new-york-times-online/" TargetMode="External"/><Relationship Id="rId13" Type="http://schemas.openxmlformats.org/officeDocument/2006/relationships/hyperlink" Target="https://eccles.utah.edu/news/ten-student-discounts-utilizing/" TargetMode="External"/><Relationship Id="rId3" Type="http://schemas.openxmlformats.org/officeDocument/2006/relationships/hyperlink" Target="https://nhmu.utah.edu/visit/welcome" TargetMode="External"/><Relationship Id="rId7" Type="http://schemas.openxmlformats.org/officeDocument/2006/relationships/hyperlink" Target="https://www.rideuta.com/rider-tools/schedules-and-maps" TargetMode="External"/><Relationship Id="rId12" Type="http://schemas.openxmlformats.org/officeDocument/2006/relationships/hyperlink" Target="https://www.housing.utah.edu/the-most-useful-student-discounts-in-2021/" TargetMode="External"/><Relationship Id="rId2" Type="http://schemas.openxmlformats.org/officeDocument/2006/relationships/hyperlink" Target="https://redbuttegarden.org/plan-your-garden-visit/general-info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ttheu.utah.edu/announcements/save-on-software-get-it-from-the-u-for-free-or-close-to-it/" TargetMode="External"/><Relationship Id="rId11" Type="http://schemas.openxmlformats.org/officeDocument/2006/relationships/hyperlink" Target="https://utahsymphony.org/tickets/student-tickets/" TargetMode="External"/><Relationship Id="rId5" Type="http://schemas.openxmlformats.org/officeDocument/2006/relationships/hyperlink" Target="https://pioneertheatre.org/tickets/student-tickets/" TargetMode="External"/><Relationship Id="rId10" Type="http://schemas.openxmlformats.org/officeDocument/2006/relationships/hyperlink" Target="https://www.ikonpass.com/en/discounts" TargetMode="External"/><Relationship Id="rId4" Type="http://schemas.openxmlformats.org/officeDocument/2006/relationships/hyperlink" Target="https://umfa.utah.edu/admission" TargetMode="External"/><Relationship Id="rId9" Type="http://schemas.openxmlformats.org/officeDocument/2006/relationships/hyperlink" Target="https://attheu.utah.edu/announcements/wall-street-journal-for-students-and-faculty/" TargetMode="External"/><Relationship Id="rId14" Type="http://schemas.openxmlformats.org/officeDocument/2006/relationships/hyperlink" Target="https://attheu.utah.edu/students/student-discounts-33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john.bolke@utah.edu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e.utah.edu/personnel-information-form/" TargetMode="External"/><Relationship Id="rId2" Type="http://schemas.openxmlformats.org/officeDocument/2006/relationships/hyperlink" Target="mailto:Robert.Knudsen@utah.edu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gradschool.utah.edu/tbp/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cuityscheduling.com/schedule/e0ea0a70/appointment/46503420/calendar/8787307?appointmentTypeIds%5b%5d=46503420" TargetMode="External"/><Relationship Id="rId2" Type="http://schemas.openxmlformats.org/officeDocument/2006/relationships/hyperlink" Target="mailto:Liz.rowberry@utah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ohn.bolke@utah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hcsr.com/school-year" TargetMode="External"/><Relationship Id="rId2" Type="http://schemas.openxmlformats.org/officeDocument/2006/relationships/hyperlink" Target="https://gradschool.utah.edu/funding/tbp/gship/index.php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mihealth.com/" TargetMode="Externa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sss.utah.edu/workshops.php" TargetMode="External"/><Relationship Id="rId2" Type="http://schemas.openxmlformats.org/officeDocument/2006/relationships/hyperlink" Target="https://isss.utah.edu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bolke@utah.edu" TargetMode="External"/><Relationship Id="rId2" Type="http://schemas.openxmlformats.org/officeDocument/2006/relationships/hyperlink" Target="mailto:Liz.rowberry@utah.edu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e.utah.edu/graduate-students/students-in-industry/" TargetMode="External"/><Relationship Id="rId2" Type="http://schemas.openxmlformats.org/officeDocument/2006/relationships/hyperlink" Target="mailto:fellowships@gradschool.utah.edu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income@utah.edu" TargetMode="External"/><Relationship Id="rId4" Type="http://schemas.openxmlformats.org/officeDocument/2006/relationships/hyperlink" Target="https://fbs.admin.utah.edu/incom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hyperlink" Target="https://www.ece.utah.edu/graduate-course-offering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e.utah.edu/international-students-on-payroll/" TargetMode="External"/><Relationship Id="rId3" Type="http://schemas.openxmlformats.org/officeDocument/2006/relationships/hyperlink" Target="https://www.ece.utah.edu/permission-codes/" TargetMode="External"/><Relationship Id="rId7" Type="http://schemas.openxmlformats.org/officeDocument/2006/relationships/hyperlink" Target="https://isss.utah.edu/new-students/orientation-registration.php" TargetMode="External"/><Relationship Id="rId2" Type="http://schemas.openxmlformats.org/officeDocument/2006/relationships/hyperlink" Target="https://www.youtube.com/watch?v=31xWOhihvRs&amp;t=6s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card.utah.edu/mobile/" TargetMode="External"/><Relationship Id="rId5" Type="http://schemas.openxmlformats.org/officeDocument/2006/relationships/hyperlink" Target="https://studenthealth.utah.edu/services/immunizations/" TargetMode="External"/><Relationship Id="rId4" Type="http://schemas.openxmlformats.org/officeDocument/2006/relationships/hyperlink" Target="https://admissions.utah.edu/admitted-students/admitted-graduate-next-steps/" TargetMode="External"/><Relationship Id="rId9" Type="http://schemas.openxmlformats.org/officeDocument/2006/relationships/hyperlink" Target="https://www.ece.utah.edu/wp-content/uploads/2021/01/key-request-form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D9D44-071B-494D-89AA-2C937DC2AF25}"/>
              </a:ext>
            </a:extLst>
          </p:cNvPr>
          <p:cNvSpPr/>
          <p:nvPr/>
        </p:nvSpPr>
        <p:spPr>
          <a:xfrm>
            <a:off x="1409156" y="2526964"/>
            <a:ext cx="6953794" cy="6229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No classes, </a:t>
            </a:r>
          </a:p>
          <a:p>
            <a:pPr algn="r"/>
            <a:r>
              <a:rPr lang="en-US" dirty="0"/>
              <a:t>campus offices closed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03DCC-019E-47DF-A71D-76F0E072A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930" y="5440106"/>
            <a:ext cx="9905998" cy="1175550"/>
          </a:xfrm>
        </p:spPr>
        <p:txBody>
          <a:bodyPr>
            <a:normAutofit/>
          </a:bodyPr>
          <a:lstStyle/>
          <a:p>
            <a:r>
              <a:rPr lang="en-US" sz="4800" dirty="0"/>
              <a:t>Dates to Know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68B11-3A81-7DDF-A492-D3F7553AB2DF}"/>
              </a:ext>
            </a:extLst>
          </p:cNvPr>
          <p:cNvSpPr txBox="1">
            <a:spLocks/>
          </p:cNvSpPr>
          <p:nvPr/>
        </p:nvSpPr>
        <p:spPr>
          <a:xfrm>
            <a:off x="1015738" y="60942"/>
            <a:ext cx="9325490" cy="1436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ECE New Grad Orientation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EE0916-D9B2-4EE2-A409-B4FEFFA55D5D}"/>
              </a:ext>
            </a:extLst>
          </p:cNvPr>
          <p:cNvSpPr/>
          <p:nvPr/>
        </p:nvSpPr>
        <p:spPr>
          <a:xfrm>
            <a:off x="1409156" y="4289127"/>
            <a:ext cx="6953794" cy="6229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No classes, </a:t>
            </a:r>
          </a:p>
          <a:p>
            <a:pPr algn="r"/>
            <a:r>
              <a:rPr lang="en-US" dirty="0"/>
              <a:t>campus offices closed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3E9D-8BD4-42F0-B658-B65D1823E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81130"/>
            <a:ext cx="9905999" cy="483305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Aug. 19</a:t>
            </a:r>
            <a:r>
              <a:rPr lang="en-US" sz="2800" baseline="30000" dirty="0"/>
              <a:t>th</a:t>
            </a:r>
            <a:r>
              <a:rPr lang="en-US" sz="2800" dirty="0"/>
              <a:t> – First Day of School</a:t>
            </a:r>
          </a:p>
          <a:p>
            <a:r>
              <a:rPr lang="en-US" sz="2800" dirty="0"/>
              <a:t>Aug. 30</a:t>
            </a:r>
            <a:r>
              <a:rPr lang="en-US" sz="2800" baseline="30000" dirty="0"/>
              <a:t>th </a:t>
            </a:r>
            <a:r>
              <a:rPr lang="en-US" sz="2800" dirty="0"/>
              <a:t>– Add/Drop Deadline (Pay Tuition!)</a:t>
            </a:r>
          </a:p>
          <a:p>
            <a:r>
              <a:rPr lang="en-US" sz="2800" dirty="0"/>
              <a:t>Sept. 2</a:t>
            </a:r>
            <a:r>
              <a:rPr lang="en-US" sz="2800" baseline="30000" dirty="0"/>
              <a:t>nd</a:t>
            </a:r>
            <a:r>
              <a:rPr lang="en-US" sz="2800" dirty="0"/>
              <a:t> – Labor Day</a:t>
            </a:r>
          </a:p>
          <a:p>
            <a:r>
              <a:rPr lang="en-US" sz="2800" dirty="0"/>
              <a:t>Sept. TBA – ECE BBQ </a:t>
            </a:r>
          </a:p>
          <a:p>
            <a:r>
              <a:rPr lang="en-US" sz="2800" dirty="0"/>
              <a:t>Oct. 6-13</a:t>
            </a:r>
            <a:r>
              <a:rPr lang="en-US" sz="2800" baseline="30000" dirty="0"/>
              <a:t>th</a:t>
            </a:r>
            <a:r>
              <a:rPr lang="en-US" sz="2800" dirty="0"/>
              <a:t> – Fall Break</a:t>
            </a:r>
          </a:p>
          <a:p>
            <a:r>
              <a:rPr lang="en-US" sz="2800" dirty="0"/>
              <a:t>Nov. 28-29</a:t>
            </a:r>
            <a:r>
              <a:rPr lang="en-US" sz="2800" baseline="30000" dirty="0"/>
              <a:t>th</a:t>
            </a:r>
            <a:r>
              <a:rPr lang="en-US" sz="2800" dirty="0"/>
              <a:t> – </a:t>
            </a:r>
            <a:r>
              <a:rPr lang="en-US" sz="2700" dirty="0"/>
              <a:t>Thanksgiving Break</a:t>
            </a:r>
          </a:p>
          <a:p>
            <a:r>
              <a:rPr lang="en-US" sz="2800" dirty="0"/>
              <a:t>Dec. 5</a:t>
            </a:r>
            <a:r>
              <a:rPr lang="en-US" sz="2800" baseline="30000" dirty="0"/>
              <a:t>th </a:t>
            </a:r>
            <a:r>
              <a:rPr lang="en-US" sz="2800" dirty="0"/>
              <a:t>– Last day of classes</a:t>
            </a:r>
          </a:p>
          <a:p>
            <a:r>
              <a:rPr lang="en-US" sz="2800" dirty="0"/>
              <a:t>Dec. 9-13</a:t>
            </a:r>
            <a:r>
              <a:rPr lang="en-US" sz="2800" baseline="30000" dirty="0"/>
              <a:t>th</a:t>
            </a:r>
            <a:r>
              <a:rPr lang="en-US" sz="2800" dirty="0"/>
              <a:t> – Final Exams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5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9099-F1EF-1020-F7F0-429920271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Program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76646-A37F-7DDE-7467-079AA5988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1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CEA0EE-5B4F-4A8C-A970-CDC2EE2E6E56}"/>
              </a:ext>
            </a:extLst>
          </p:cNvPr>
          <p:cNvSpPr/>
          <p:nvPr/>
        </p:nvSpPr>
        <p:spPr>
          <a:xfrm>
            <a:off x="1179545" y="1838129"/>
            <a:ext cx="4100803" cy="32825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BD14EE5-1318-4F90-BA35-74E31C09EAB8}"/>
              </a:ext>
            </a:extLst>
          </p:cNvPr>
          <p:cNvSpPr/>
          <p:nvPr/>
        </p:nvSpPr>
        <p:spPr>
          <a:xfrm>
            <a:off x="5627910" y="1838130"/>
            <a:ext cx="5604585" cy="3282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8DF98-472C-4F45-8CD0-10EEB84C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050" y="351127"/>
            <a:ext cx="10241899" cy="745554"/>
          </a:xfrm>
        </p:spPr>
        <p:txBody>
          <a:bodyPr/>
          <a:lstStyle/>
          <a:p>
            <a:pPr algn="ctr"/>
            <a:r>
              <a:rPr lang="en-US" dirty="0"/>
              <a:t>Graduate Supervisory Committee</a:t>
            </a:r>
          </a:p>
        </p:txBody>
      </p:sp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68CA472F-ACA9-4229-859F-DD1491546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2552" y="2810069"/>
            <a:ext cx="1237862" cy="1237862"/>
          </a:xfrm>
          <a:prstGeom prst="rect">
            <a:avLst/>
          </a:prstGeom>
        </p:spPr>
      </p:pic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C3DC11C9-DFE7-41F3-A4A8-93B20306E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6484" y="2810069"/>
            <a:ext cx="1237862" cy="1237862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319B0027-B3F6-4BD1-9D22-EAEF9ECF1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0415" y="2810069"/>
            <a:ext cx="1237862" cy="1237862"/>
          </a:xfrm>
          <a:prstGeom prst="rect">
            <a:avLst/>
          </a:prstGeom>
        </p:spPr>
      </p:pic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FA2CC026-38D3-4551-A2BD-D6B29787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7702" y="2862842"/>
            <a:ext cx="1237862" cy="1237862"/>
          </a:xfrm>
          <a:prstGeom prst="rect">
            <a:avLst/>
          </a:prstGeom>
        </p:spPr>
      </p:pic>
      <p:pic>
        <p:nvPicPr>
          <p:cNvPr id="11" name="Graphic 10" descr="User with solid fill">
            <a:extLst>
              <a:ext uri="{FF2B5EF4-FFF2-40B4-BE49-F238E27FC236}">
                <a16:creationId xmlns:a16="http://schemas.microsoft.com/office/drawing/2014/main" id="{FC989A69-9BD0-41F4-B56F-9EB1196B8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6057" y="2862842"/>
            <a:ext cx="1237862" cy="1237862"/>
          </a:xfrm>
          <a:prstGeom prst="rect">
            <a:avLst/>
          </a:prstGeom>
        </p:spPr>
      </p:pic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A83C19B9-ECB1-47C1-A1D9-BEEF73733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94412" y="2862842"/>
            <a:ext cx="1237862" cy="1237862"/>
          </a:xfrm>
          <a:prstGeom prst="rect">
            <a:avLst/>
          </a:prstGeom>
        </p:spPr>
      </p:pic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FEFCC1A8-C986-4DA4-A642-26F018069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2767" y="2862842"/>
            <a:ext cx="1237862" cy="1237862"/>
          </a:xfrm>
          <a:prstGeom prst="rect">
            <a:avLst/>
          </a:prstGeom>
        </p:spPr>
      </p:pic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12F65BA3-BBB5-4EE0-93D6-D3E802AD0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9347" y="2862842"/>
            <a:ext cx="1237862" cy="12378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092551-E764-4E48-9DEE-D64AC896061C}"/>
              </a:ext>
            </a:extLst>
          </p:cNvPr>
          <p:cNvSpPr txBox="1"/>
          <p:nvPr/>
        </p:nvSpPr>
        <p:spPr>
          <a:xfrm>
            <a:off x="2288330" y="2202834"/>
            <a:ext cx="18832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MS Committee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668A1-B728-4770-8637-AC4A3EAA3260}"/>
              </a:ext>
            </a:extLst>
          </p:cNvPr>
          <p:cNvSpPr txBox="1"/>
          <p:nvPr/>
        </p:nvSpPr>
        <p:spPr>
          <a:xfrm>
            <a:off x="7302052" y="4001599"/>
            <a:ext cx="214496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Committee Chair</a:t>
            </a:r>
          </a:p>
          <a:p>
            <a:pPr algn="ctr"/>
            <a:r>
              <a:rPr lang="en-US" sz="1600" dirty="0"/>
              <a:t>Faculty Advisor/PI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17A79-ED54-4053-BFF6-2A8CA138B11D}"/>
              </a:ext>
            </a:extLst>
          </p:cNvPr>
          <p:cNvSpPr txBox="1"/>
          <p:nvPr/>
        </p:nvSpPr>
        <p:spPr>
          <a:xfrm>
            <a:off x="9694040" y="3918822"/>
            <a:ext cx="157531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1 member from outside ECE dept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0B2C7C-832F-44A1-982F-582218F94DB4}"/>
              </a:ext>
            </a:extLst>
          </p:cNvPr>
          <p:cNvSpPr txBox="1"/>
          <p:nvPr/>
        </p:nvSpPr>
        <p:spPr>
          <a:xfrm>
            <a:off x="1179545" y="1035430"/>
            <a:ext cx="974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Approves a student’s research / coursework and will guide the student to make sure that their studies are sufficiently rigorous and appropriate for a graduate degree.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3612C4-1E82-4C6E-B4BC-381A0971F0E6}"/>
              </a:ext>
            </a:extLst>
          </p:cNvPr>
          <p:cNvSpPr txBox="1"/>
          <p:nvPr/>
        </p:nvSpPr>
        <p:spPr>
          <a:xfrm>
            <a:off x="2231564" y="3949295"/>
            <a:ext cx="2032213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Committee Chair</a:t>
            </a:r>
          </a:p>
          <a:p>
            <a:pPr algn="ctr"/>
            <a:r>
              <a:rPr lang="en-US" sz="1600" dirty="0"/>
              <a:t>Faculty Advisor for Project/Thesis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FFE38-1DC7-4FB8-ACEF-B49776373E57}"/>
              </a:ext>
            </a:extLst>
          </p:cNvPr>
          <p:cNvSpPr txBox="1"/>
          <p:nvPr/>
        </p:nvSpPr>
        <p:spPr>
          <a:xfrm>
            <a:off x="7459041" y="2202834"/>
            <a:ext cx="18832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PhD Committee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FE1BF8-D46C-4638-86D5-31A6E6CD9C4A}"/>
              </a:ext>
            </a:extLst>
          </p:cNvPr>
          <p:cNvSpPr txBox="1"/>
          <p:nvPr/>
        </p:nvSpPr>
        <p:spPr>
          <a:xfrm>
            <a:off x="1179545" y="5258748"/>
            <a:ext cx="41008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/>
              <a:t>Most MS students will be assigned a default committee based on their area of emphasis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DA2168-3BBF-480F-8FE4-8B56976430F2}"/>
              </a:ext>
            </a:extLst>
          </p:cNvPr>
          <p:cNvSpPr txBox="1"/>
          <p:nvPr/>
        </p:nvSpPr>
        <p:spPr>
          <a:xfrm>
            <a:off x="6350254" y="5258748"/>
            <a:ext cx="410080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/>
              <a:t>Most PhD students don’t need to form a committee until their 3</a:t>
            </a:r>
            <a:r>
              <a:rPr lang="en-US" sz="1400" baseline="30000" dirty="0"/>
              <a:t>rd</a:t>
            </a:r>
            <a:r>
              <a:rPr lang="en-US" sz="1400" dirty="0"/>
              <a:t> semester for their QE (Qualifying Exam)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552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EAA803D-235A-4082-9BA5-93A5BF287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 dirty="0">
                <a:ea typeface="ＭＳ Ｐゴシック" panose="020B0600070205080204" pitchFamily="34" charset="-128"/>
              </a:rPr>
              <a:t>PhD Degree Pathways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4F53FC-D555-4DA9-836D-08A98133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900951"/>
            <a:ext cx="3145536" cy="8239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Milestone MS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9E5841F-3BDA-416C-AEFC-04E4F6CF248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141410" y="3013712"/>
            <a:ext cx="3145536" cy="2771674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Earn an ECE MS degree on the way to your PhD </a:t>
            </a:r>
            <a:r>
              <a:rPr lang="en-US" sz="2000" dirty="0"/>
              <a:t>(Students who have not earned an MS degree are required to complete this)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57A7-75E8-4E81-9427-049BC6E67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3233" y="1899710"/>
            <a:ext cx="3145536" cy="823912"/>
          </a:xfrm>
          <a:solidFill>
            <a:srgbClr val="B1DAFF"/>
          </a:solidFill>
        </p:spPr>
        <p:txBody>
          <a:bodyPr/>
          <a:lstStyle/>
          <a:p>
            <a:pPr algn="ctr"/>
            <a:r>
              <a:rPr lang="en-US" dirty="0"/>
              <a:t>Transfer 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4C15F-C253-49D8-986B-A026B0562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98957" y="2998108"/>
            <a:ext cx="3146260" cy="2787278"/>
          </a:xfrm>
          <a:solidFill>
            <a:srgbClr val="BDD8D7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For students who have already earned a MS degree from the University of Utah.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887C81-F8D5-4C3E-BDE3-71F6FBA17675}"/>
              </a:ext>
            </a:extLst>
          </p:cNvPr>
          <p:cNvSpPr txBox="1">
            <a:spLocks/>
          </p:cNvSpPr>
          <p:nvPr/>
        </p:nvSpPr>
        <p:spPr>
          <a:xfrm>
            <a:off x="7905056" y="1918368"/>
            <a:ext cx="3145536" cy="823912"/>
          </a:xfrm>
          <a:prstGeom prst="rect">
            <a:avLst/>
          </a:prstGeom>
          <a:solidFill>
            <a:srgbClr val="BDD8D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PhD Only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724AA8-BD5A-4D87-A879-E1886839DBF7}"/>
              </a:ext>
            </a:extLst>
          </p:cNvPr>
          <p:cNvSpPr txBox="1">
            <a:spLocks/>
          </p:cNvSpPr>
          <p:nvPr/>
        </p:nvSpPr>
        <p:spPr>
          <a:xfrm>
            <a:off x="4519821" y="3067585"/>
            <a:ext cx="3146260" cy="2717801"/>
          </a:xfrm>
          <a:prstGeom prst="rect">
            <a:avLst/>
          </a:prstGeom>
          <a:solidFill>
            <a:srgbClr val="B1DA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For students who have already earned an MS degree from an outside university or institution.</a:t>
            </a:r>
          </a:p>
        </p:txBody>
      </p:sp>
    </p:spTree>
    <p:extLst>
      <p:ext uri="{BB962C8B-B14F-4D97-AF65-F5344CB8AC3E}">
        <p14:creationId xmlns:p14="http://schemas.microsoft.com/office/powerpoint/2010/main" val="22155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3BDCD2-CBA5-4190-B4D7-930B8CDA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MS Program of Study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584A-C4D0-44C6-A2E0-5FE762604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Also applies to PhD students earning Milestone MS!</a:t>
            </a:r>
          </a:p>
        </p:txBody>
      </p:sp>
    </p:spTree>
    <p:extLst>
      <p:ext uri="{BB962C8B-B14F-4D97-AF65-F5344CB8AC3E}">
        <p14:creationId xmlns:p14="http://schemas.microsoft.com/office/powerpoint/2010/main" val="1220925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EAA803D-235A-4082-9BA5-93A5BF287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 dirty="0">
                <a:ea typeface="ＭＳ Ｐゴシック" panose="020B0600070205080204" pitchFamily="34" charset="-128"/>
              </a:rPr>
              <a:t>Types of MS Programs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4F53FC-D555-4DA9-836D-08A98133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900951"/>
            <a:ext cx="3145536" cy="8239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Coursework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9E5841F-3BDA-416C-AEFC-04E4F6CF248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141410" y="2998108"/>
            <a:ext cx="3145536" cy="278892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Great for students who prefer the predictable flow of courses but are not interested in taking responsibility and managing additional research or projects.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57A7-75E8-4E81-9427-049BC6E67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3233" y="1899710"/>
            <a:ext cx="3145536" cy="823912"/>
          </a:xfrm>
          <a:solidFill>
            <a:srgbClr val="B1DAFF"/>
          </a:solidFill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Project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4C15F-C253-49D8-986B-A026B0562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98957" y="2998108"/>
            <a:ext cx="3146260" cy="2787278"/>
          </a:xfrm>
          <a:solidFill>
            <a:srgbClr val="BDD8D7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Great for students who are debating about doing a PhD and/or have a funding faculty member they are interested in doing research with.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887C81-F8D5-4C3E-BDE3-71F6FBA17675}"/>
              </a:ext>
            </a:extLst>
          </p:cNvPr>
          <p:cNvSpPr txBox="1">
            <a:spLocks/>
          </p:cNvSpPr>
          <p:nvPr/>
        </p:nvSpPr>
        <p:spPr>
          <a:xfrm>
            <a:off x="7905056" y="1918368"/>
            <a:ext cx="3145536" cy="823912"/>
          </a:xfrm>
          <a:prstGeom prst="rect">
            <a:avLst/>
          </a:prstGeom>
          <a:solidFill>
            <a:srgbClr val="BDD8D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Thesis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724AA8-BD5A-4D87-A879-E1886839DBF7}"/>
              </a:ext>
            </a:extLst>
          </p:cNvPr>
          <p:cNvSpPr txBox="1">
            <a:spLocks/>
          </p:cNvSpPr>
          <p:nvPr/>
        </p:nvSpPr>
        <p:spPr>
          <a:xfrm>
            <a:off x="4519821" y="2998107"/>
            <a:ext cx="3146260" cy="2788920"/>
          </a:xfrm>
          <a:prstGeom prst="rect">
            <a:avLst/>
          </a:prstGeom>
          <a:solidFill>
            <a:srgbClr val="B1DA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Great for students who want to do research (on-campus or in industry) without the scope and of an entire thesis.</a:t>
            </a:r>
          </a:p>
          <a:p>
            <a:pPr marL="0" indent="0">
              <a:buNone/>
            </a:pPr>
            <a:r>
              <a:rPr lang="en-US" dirty="0"/>
              <a:t>(10-pg write-up vs 50+ </a:t>
            </a:r>
            <a:r>
              <a:rPr lang="en-US" dirty="0" err="1"/>
              <a:t>pg</a:t>
            </a:r>
            <a:r>
              <a:rPr lang="en-US" dirty="0"/>
              <a:t> thesis)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4D0CB3B-78EB-40D8-A1C9-9163074CF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885595"/>
              </p:ext>
            </p:extLst>
          </p:nvPr>
        </p:nvGraphicFramePr>
        <p:xfrm>
          <a:off x="0" y="735057"/>
          <a:ext cx="12192000" cy="269394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06286">
                  <a:extLst>
                    <a:ext uri="{9D8B030D-6E8A-4147-A177-3AD203B41FA5}">
                      <a16:colId xmlns:a16="http://schemas.microsoft.com/office/drawing/2014/main" val="3748491185"/>
                    </a:ext>
                  </a:extLst>
                </a:gridCol>
                <a:gridCol w="5732690">
                  <a:extLst>
                    <a:ext uri="{9D8B030D-6E8A-4147-A177-3AD203B41FA5}">
                      <a16:colId xmlns:a16="http://schemas.microsoft.com/office/drawing/2014/main" val="3796855373"/>
                    </a:ext>
                  </a:extLst>
                </a:gridCol>
                <a:gridCol w="5153024">
                  <a:extLst>
                    <a:ext uri="{9D8B030D-6E8A-4147-A177-3AD203B41FA5}">
                      <a16:colId xmlns:a16="http://schemas.microsoft.com/office/drawing/2014/main" val="38390435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Track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Electrical Engineering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Computer Engineering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742224"/>
                  </a:ext>
                </a:extLst>
              </a:tr>
              <a:tr h="8649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Required Courses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ECE 6900 Graduate Seminar I (Fall)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ECE 6910 Graduate Seminar II (Spring)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ECE 6710 Digital VLSI Design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ECE 6810 Computer Architecture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2-4 Restricted Elective List courses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846181"/>
                  </a:ext>
                </a:extLst>
              </a:tr>
              <a:tr h="13375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Criteria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3.0 GPA on courses listed on Program of Study, no grade lower than C-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18+ of those must be ECE 6000-7000 level courses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Up to 12 hours of Allied courses accepted (Graduate Seminar counted as Allied)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Final Exam Course Requirement Fulfilled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3779"/>
                  </a:ext>
                </a:extLst>
              </a:tr>
            </a:tbl>
          </a:graphicData>
        </a:graphic>
      </p:graphicFrame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0FFF4AE-CDA5-AA5B-361C-30DB465322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950861"/>
              </p:ext>
            </p:extLst>
          </p:nvPr>
        </p:nvGraphicFramePr>
        <p:xfrm>
          <a:off x="-4" y="4251960"/>
          <a:ext cx="12192002" cy="2606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34280">
                  <a:extLst>
                    <a:ext uri="{9D8B030D-6E8A-4147-A177-3AD203B41FA5}">
                      <a16:colId xmlns:a16="http://schemas.microsoft.com/office/drawing/2014/main" val="3748491185"/>
                    </a:ext>
                  </a:extLst>
                </a:gridCol>
                <a:gridCol w="4361672">
                  <a:extLst>
                    <a:ext uri="{9D8B030D-6E8A-4147-A177-3AD203B41FA5}">
                      <a16:colId xmlns:a16="http://schemas.microsoft.com/office/drawing/2014/main" val="2243316731"/>
                    </a:ext>
                  </a:extLst>
                </a:gridCol>
                <a:gridCol w="3448050">
                  <a:extLst>
                    <a:ext uri="{9D8B030D-6E8A-4147-A177-3AD203B41FA5}">
                      <a16:colId xmlns:a16="http://schemas.microsoft.com/office/drawing/2014/main" val="268675313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38246046"/>
                    </a:ext>
                  </a:extLst>
                </a:gridCol>
              </a:tblGrid>
              <a:tr h="37250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Milestone MS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Transfer MS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PhD Only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742224"/>
                  </a:ext>
                </a:extLst>
              </a:tr>
              <a:tr h="902615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Required Courses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dirty="0"/>
                        <a:t>ECE 7951 Teaching Mentorship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dirty="0"/>
                        <a:t>14+ hours of research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i="0" dirty="0"/>
                        <a:t>ECE 7900 &amp; 7910 Graduate Seminar (only for EE Students)</a:t>
                      </a:r>
                      <a:endParaRPr lang="en-US" sz="1600" i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800393"/>
                  </a:ext>
                </a:extLst>
              </a:tr>
              <a:tr h="1183955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Additional Pathway </a:t>
                      </a:r>
                      <a:r>
                        <a:rPr lang="en-US" sz="1900" dirty="0" err="1">
                          <a:solidFill>
                            <a:schemeClr val="bg1"/>
                          </a:solidFill>
                        </a:rPr>
                        <a:t>Reqs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b="0" dirty="0"/>
                        <a:t>Milestone MS Requirements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dirty="0"/>
                        <a:t>Additional U of U Coursework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dirty="0"/>
                        <a:t>12+ hours for EE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dirty="0"/>
                        <a:t>OR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dirty="0"/>
                        <a:t>7+ hours for CE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dirty="0"/>
                        <a:t>Not required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8461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641C23-4FA0-5181-B8B0-3C6A2158D533}"/>
              </a:ext>
            </a:extLst>
          </p:cNvPr>
          <p:cNvSpPr txBox="1"/>
          <p:nvPr/>
        </p:nvSpPr>
        <p:spPr>
          <a:xfrm>
            <a:off x="1399592" y="93306"/>
            <a:ext cx="48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MS Degree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8B2F2-5610-1041-3960-6CA9B30C6EF2}"/>
              </a:ext>
            </a:extLst>
          </p:cNvPr>
          <p:cNvSpPr txBox="1"/>
          <p:nvPr/>
        </p:nvSpPr>
        <p:spPr>
          <a:xfrm>
            <a:off x="1399592" y="3628053"/>
            <a:ext cx="48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PhD Degree Requirements</a:t>
            </a:r>
          </a:p>
        </p:txBody>
      </p:sp>
    </p:spTree>
    <p:extLst>
      <p:ext uri="{BB962C8B-B14F-4D97-AF65-F5344CB8AC3E}">
        <p14:creationId xmlns:p14="http://schemas.microsoft.com/office/powerpoint/2010/main" val="9599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CDF389-4726-4510-B858-4D0597B6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Resources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D9CEF-2D5A-4DDB-8AEC-504476805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88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7C190F-C234-4D3D-BC93-99267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Academic</a:t>
            </a:r>
            <a:endParaRPr lang="en-US" sz="4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A6262DF-21E9-489B-8914-9DC19E25B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4" y="1901556"/>
            <a:ext cx="4484324" cy="3541714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100" b="1" dirty="0">
                <a:hlinkClick r:id="rId3"/>
              </a:rPr>
              <a:t>Library</a:t>
            </a:r>
            <a:endParaRPr lang="en-US" sz="3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4"/>
              </a:rPr>
              <a:t>Equipment Checkout </a:t>
            </a:r>
            <a:r>
              <a:rPr lang="en-US" sz="3100" dirty="0"/>
              <a:t>(i.e. laptops)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5"/>
              </a:rPr>
              <a:t>Family Reading Room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6"/>
              </a:rPr>
              <a:t>Graduate Reading Room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err="1">
                <a:hlinkClick r:id="rId7"/>
              </a:rPr>
              <a:t>Protospace</a:t>
            </a:r>
            <a:endParaRPr lang="en-US" sz="3100" dirty="0"/>
          </a:p>
          <a:p>
            <a:pPr marL="742950" lvl="1" indent="-285750"/>
            <a:r>
              <a:rPr lang="en-US" sz="2700" dirty="0"/>
              <a:t>3D Printers, sewing machines, podcast booths, graphic tablets, etc.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3938CC-5478-420A-9F1A-B985D1686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1179" y="1898898"/>
            <a:ext cx="6061435" cy="4337926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100" b="1" dirty="0"/>
              <a:t>Writing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8"/>
              </a:rPr>
              <a:t>ECE Graduate Writing Resources &amp; Templates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9"/>
              </a:rPr>
              <a:t>GREW Center</a:t>
            </a:r>
            <a:r>
              <a:rPr lang="en-US" sz="2100" i="1" dirty="0"/>
              <a:t> - </a:t>
            </a:r>
            <a:r>
              <a:rPr lang="en-US" sz="2300" i="1" dirty="0"/>
              <a:t>Graduate Research Engineering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10"/>
              </a:rPr>
              <a:t>Writing Center </a:t>
            </a:r>
            <a:r>
              <a:rPr lang="en-US" sz="3100" dirty="0" err="1">
                <a:hlinkClick r:id="rId10"/>
              </a:rPr>
              <a:t>eTutoring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11"/>
              </a:rPr>
              <a:t>Grammarly Premium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100" b="1" dirty="0"/>
              <a:t>Check your </a:t>
            </a:r>
            <a:r>
              <a:rPr lang="en-US" sz="3100" b="1" dirty="0" err="1"/>
              <a:t>UMail</a:t>
            </a:r>
            <a:r>
              <a:rPr lang="en-US" sz="3100" b="1" dirty="0"/>
              <a:t>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b="0" dirty="0"/>
              <a:t>ECE Graduate Newsletter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DBC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7C190F-C234-4D3D-BC93-99267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Financial &amp; Career</a:t>
            </a:r>
            <a:endParaRPr lang="en-US" sz="4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A6262DF-21E9-489B-8914-9DC19E25BB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000" b="1" dirty="0">
                <a:hlinkClick r:id="rId3"/>
              </a:rPr>
              <a:t>Financial Wellness Center</a:t>
            </a:r>
            <a:endParaRPr lang="en-US" sz="3000" b="1" dirty="0"/>
          </a:p>
          <a:p>
            <a:pPr>
              <a:spcAft>
                <a:spcPts val="0"/>
              </a:spcAft>
            </a:pPr>
            <a:r>
              <a:rPr lang="en-US" sz="3000" dirty="0"/>
              <a:t>Free and confidential consultation with an accredited financial counselor.</a:t>
            </a:r>
          </a:p>
          <a:p>
            <a:pPr>
              <a:spcAft>
                <a:spcPts val="0"/>
              </a:spcAft>
            </a:pPr>
            <a:endParaRPr lang="en-US" sz="3000" dirty="0"/>
          </a:p>
          <a:p>
            <a:pPr marL="0" indent="0">
              <a:spcAft>
                <a:spcPts val="0"/>
              </a:spcAft>
              <a:buNone/>
            </a:pPr>
            <a:r>
              <a:rPr lang="en-US" sz="3000" b="1" dirty="0">
                <a:hlinkClick r:id="rId4"/>
              </a:rPr>
              <a:t>Basic Needs Collective</a:t>
            </a:r>
            <a:endParaRPr lang="en-US" sz="3000" b="1" dirty="0"/>
          </a:p>
          <a:p>
            <a:pPr>
              <a:spcAft>
                <a:spcPts val="0"/>
              </a:spcAft>
            </a:pPr>
            <a:r>
              <a:rPr lang="en-US" sz="3000" dirty="0"/>
              <a:t>Find resources for affordable housing, childcare, food, insurance, legal services, and more.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3938CC-5478-420A-9F1A-B985D1686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5532120" cy="4524538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3000" b="1" dirty="0" err="1">
                <a:hlinkClick r:id="rId5"/>
              </a:rPr>
              <a:t>UCareer</a:t>
            </a:r>
            <a:r>
              <a:rPr lang="en-US" sz="3000" b="1" dirty="0">
                <a:hlinkClick r:id="rId5"/>
              </a:rPr>
              <a:t> Success</a:t>
            </a:r>
            <a:endParaRPr lang="en-US" sz="3000" b="1" dirty="0"/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Free resume help and professional headshots</a:t>
            </a:r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Interview Rooms w/ video setup</a:t>
            </a:r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Career Closet – free business clothes</a:t>
            </a:r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Register to attend Career Fairs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600" dirty="0"/>
              <a:t>Aug. 28</a:t>
            </a:r>
            <a:r>
              <a:rPr lang="en-US" sz="2600" baseline="30000" dirty="0"/>
              <a:t>th</a:t>
            </a:r>
            <a:r>
              <a:rPr lang="en-US" sz="2600" dirty="0"/>
              <a:t>: </a:t>
            </a:r>
            <a:r>
              <a:rPr lang="en-US" sz="2600" dirty="0">
                <a:hlinkClick r:id="rId6"/>
              </a:rPr>
              <a:t>Engineering Club Rush</a:t>
            </a:r>
            <a:endParaRPr lang="en-US" sz="2600" dirty="0"/>
          </a:p>
          <a:p>
            <a:pPr marL="742950" lvl="1" indent="-285750">
              <a:spcBef>
                <a:spcPts val="0"/>
              </a:spcBef>
            </a:pPr>
            <a:r>
              <a:rPr lang="en-US" sz="2600" dirty="0"/>
              <a:t>Sept 24</a:t>
            </a:r>
            <a:r>
              <a:rPr lang="en-US" sz="2600" baseline="30000" dirty="0"/>
              <a:t>th</a:t>
            </a:r>
            <a:r>
              <a:rPr lang="en-US" sz="2600" dirty="0"/>
              <a:t>: </a:t>
            </a:r>
            <a:r>
              <a:rPr lang="en-US" sz="2600" dirty="0">
                <a:hlinkClick r:id="rId7"/>
              </a:rPr>
              <a:t>Campus-Wide Internship &amp; Career Fair</a:t>
            </a:r>
            <a:endParaRPr lang="en-US" sz="2600" dirty="0"/>
          </a:p>
          <a:p>
            <a:pPr marL="742950" lvl="1" indent="-285750">
              <a:spcBef>
                <a:spcPts val="0"/>
              </a:spcBef>
            </a:pPr>
            <a:r>
              <a:rPr lang="en-US" sz="2600" b="1" dirty="0"/>
              <a:t>**Oct 1</a:t>
            </a:r>
            <a:r>
              <a:rPr lang="en-US" sz="2600" b="1" baseline="30000" dirty="0"/>
              <a:t>st</a:t>
            </a:r>
            <a:r>
              <a:rPr lang="en-US" sz="2600" b="1" dirty="0"/>
              <a:t>: </a:t>
            </a:r>
            <a:r>
              <a:rPr lang="en-US" sz="2600" b="1" dirty="0">
                <a:hlinkClick r:id="rId8"/>
              </a:rPr>
              <a:t>STEM Internship &amp; Career Fair</a:t>
            </a:r>
            <a:r>
              <a:rPr lang="en-US" sz="2600" b="1" dirty="0"/>
              <a:t>**</a:t>
            </a:r>
          </a:p>
          <a:p>
            <a:pPr marL="742950" lvl="1" indent="-285750">
              <a:spcBef>
                <a:spcPts val="0"/>
              </a:spcBef>
            </a:pPr>
            <a:endParaRPr lang="en-US" sz="2600" b="1" dirty="0"/>
          </a:p>
          <a:p>
            <a:pPr marL="285750" indent="-285750">
              <a:spcBef>
                <a:spcPts val="0"/>
              </a:spcBef>
            </a:pPr>
            <a:r>
              <a:rPr lang="en-US" sz="3000" b="1" i="1" dirty="0"/>
              <a:t>International</a:t>
            </a:r>
            <a:r>
              <a:rPr lang="en-US" sz="3000" i="1" dirty="0"/>
              <a:t>: Talk to Liz about CPT/OPT possibilities (you can qualify after your 2</a:t>
            </a:r>
            <a:r>
              <a:rPr lang="en-US" sz="3000" i="1" baseline="30000" dirty="0"/>
              <a:t>nd</a:t>
            </a:r>
            <a:r>
              <a:rPr lang="en-US" sz="3000" i="1" dirty="0"/>
              <a:t> semester on campus!)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621E8-1A0B-408A-AF94-AB45A535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Social</a:t>
            </a:r>
            <a:r>
              <a:rPr lang="en-US" sz="4000" dirty="0"/>
              <a:t>, </a:t>
            </a:r>
            <a:r>
              <a:rPr lang="en-US" sz="4000" dirty="0">
                <a:hlinkClick r:id="rId3"/>
              </a:rPr>
              <a:t>Mental</a:t>
            </a:r>
            <a:r>
              <a:rPr lang="en-US" sz="4000" dirty="0"/>
              <a:t>, and </a:t>
            </a:r>
            <a:r>
              <a:rPr lang="en-US" sz="4000" dirty="0">
                <a:hlinkClick r:id="rId4"/>
              </a:rPr>
              <a:t>Physical Health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E01C-53AB-4535-9BDE-4875C0E9D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0858" y="2246811"/>
            <a:ext cx="5148942" cy="4467498"/>
          </a:xfrm>
        </p:spPr>
        <p:txBody>
          <a:bodyPr>
            <a:normAutofit/>
          </a:bodyPr>
          <a:lstStyle/>
          <a:p>
            <a:r>
              <a:rPr lang="en-US" sz="1900" dirty="0">
                <a:hlinkClick r:id="rId5"/>
              </a:rPr>
              <a:t>IEEE</a:t>
            </a:r>
            <a:endParaRPr lang="en-US" sz="1900" dirty="0"/>
          </a:p>
          <a:p>
            <a:r>
              <a:rPr lang="en-US" sz="1900" dirty="0">
                <a:hlinkClick r:id="rId6"/>
              </a:rPr>
              <a:t>Grad SAC (Student Advisory Council)</a:t>
            </a:r>
            <a:endParaRPr lang="en-US" sz="1900" dirty="0"/>
          </a:p>
          <a:p>
            <a:r>
              <a:rPr lang="en-US" sz="1900" dirty="0">
                <a:hlinkClick r:id="rId7"/>
              </a:rPr>
              <a:t>Tau Beta Pi</a:t>
            </a:r>
            <a:endParaRPr lang="en-US" sz="1900" dirty="0"/>
          </a:p>
          <a:p>
            <a:r>
              <a:rPr lang="en-US" sz="1900" dirty="0">
                <a:hlinkClick r:id="rId8"/>
              </a:rPr>
              <a:t>Society of Women Engineers</a:t>
            </a:r>
            <a:endParaRPr lang="en-US" sz="1900" dirty="0"/>
          </a:p>
          <a:p>
            <a:r>
              <a:rPr lang="en-US" sz="1900" dirty="0" err="1">
                <a:hlinkClick r:id="rId9"/>
              </a:rPr>
              <a:t>UCubeSat</a:t>
            </a:r>
            <a:endParaRPr lang="en-US" sz="1900" dirty="0"/>
          </a:p>
          <a:p>
            <a:r>
              <a:rPr lang="en-US" sz="1900" dirty="0"/>
              <a:t>International Clubs and Associations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0"/>
              </a:rPr>
              <a:t>Arab Student Association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1"/>
              </a:rPr>
              <a:t>Bangladeshi Student Association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2"/>
              </a:rPr>
              <a:t>Indian Student Association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3"/>
              </a:rPr>
              <a:t>Korean Student Association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E3060-C526-4C96-8225-E680BA7EE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5897" y="2097088"/>
            <a:ext cx="4564880" cy="3694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Please let us know if you need support!</a:t>
            </a:r>
          </a:p>
          <a:p>
            <a:pPr lvl="1"/>
            <a:r>
              <a:rPr lang="en-US" sz="1700" dirty="0"/>
              <a:t>Withdrawal Deadline Oct. 18</a:t>
            </a:r>
            <a:r>
              <a:rPr lang="en-US" sz="1700" baseline="30000" dirty="0"/>
              <a:t>th</a:t>
            </a:r>
            <a:r>
              <a:rPr lang="en-US" sz="1700" dirty="0"/>
              <a:t> </a:t>
            </a:r>
          </a:p>
          <a:p>
            <a:pPr lvl="1"/>
            <a:r>
              <a:rPr lang="en-US" sz="1700" dirty="0"/>
              <a:t>Request Leave of Absence by add/drop deadline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900" dirty="0">
                <a:hlinkClick r:id="rId14"/>
              </a:rPr>
              <a:t>University Counseling Center</a:t>
            </a:r>
            <a:endParaRPr lang="en-US" sz="19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900" dirty="0">
                <a:hlinkClick r:id="rId15"/>
              </a:rPr>
              <a:t>College of Engineering Counseling Services</a:t>
            </a:r>
            <a:endParaRPr lang="en-US" sz="19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900" dirty="0">
                <a:hlinkClick r:id="rId4"/>
              </a:rPr>
              <a:t>Center for Student Wellness</a:t>
            </a:r>
            <a:endParaRPr lang="en-US" sz="19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hlinkClick r:id="rId16"/>
              </a:rPr>
              <a:t>Student Parent Support Center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38D41-DED3-4801-8948-D1B340881FBD}"/>
              </a:ext>
            </a:extLst>
          </p:cNvPr>
          <p:cNvSpPr txBox="1"/>
          <p:nvPr/>
        </p:nvSpPr>
        <p:spPr>
          <a:xfrm>
            <a:off x="3646316" y="4986816"/>
            <a:ext cx="2928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17"/>
              </a:rPr>
              <a:t>Pakistan Student Association</a:t>
            </a:r>
            <a:endParaRPr lang="en-US" sz="1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18"/>
              </a:rPr>
              <a:t>Persian Student Association</a:t>
            </a:r>
            <a:endParaRPr lang="en-US" sz="1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19"/>
              </a:rPr>
              <a:t>Saudi Student Association</a:t>
            </a:r>
            <a:endParaRPr lang="en-US" sz="1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20"/>
              </a:rPr>
              <a:t>Thai Student Association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91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2D4209-044B-4BA2-A220-F542F91F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Virtual Campus Tour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5EF64-E4D8-4ED3-A379-1DC70A41B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75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C747-BCAD-44F2-BF5C-847545BD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Student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93934-D3C4-4FC7-8349-52BBED93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775" y="1837529"/>
            <a:ext cx="5038721" cy="496096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(With student ID APP) free access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2679D-760F-4589-8EC3-91F95760F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775" y="2425697"/>
            <a:ext cx="5372100" cy="3813177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hlinkClick r:id="rId2"/>
              </a:rPr>
              <a:t>Red Butte Gardens</a:t>
            </a:r>
            <a:endParaRPr lang="en-US" sz="2000" dirty="0"/>
          </a:p>
          <a:p>
            <a:r>
              <a:rPr lang="en-US" sz="2000" dirty="0">
                <a:hlinkClick r:id="rId3"/>
              </a:rPr>
              <a:t>Natural History Museum </a:t>
            </a:r>
            <a:r>
              <a:rPr lang="en-US" sz="2000" dirty="0"/>
              <a:t>(Dinosaurs + More!)</a:t>
            </a:r>
          </a:p>
          <a:p>
            <a:r>
              <a:rPr lang="en-US" sz="2000" dirty="0">
                <a:hlinkClick r:id="rId4"/>
              </a:rPr>
              <a:t>Utah Museum of Fine Arts</a:t>
            </a:r>
            <a:endParaRPr lang="en-US" sz="2000" dirty="0"/>
          </a:p>
          <a:p>
            <a:r>
              <a:rPr lang="en-US" sz="2000" dirty="0">
                <a:hlinkClick r:id="rId5"/>
              </a:rPr>
              <a:t>Pioneer Theatre Company</a:t>
            </a:r>
            <a:endParaRPr lang="en-US" sz="2000" dirty="0"/>
          </a:p>
          <a:p>
            <a:r>
              <a:rPr lang="en-US" sz="2000" dirty="0">
                <a:hlinkClick r:id="rId6"/>
              </a:rPr>
              <a:t>Software Access </a:t>
            </a:r>
            <a:r>
              <a:rPr lang="en-US" sz="2000" dirty="0"/>
              <a:t>(Adobe Suite, Microsoft Office, + more!)</a:t>
            </a:r>
          </a:p>
          <a:p>
            <a:r>
              <a:rPr lang="en-US" sz="2000" dirty="0">
                <a:hlinkClick r:id="rId7"/>
              </a:rPr>
              <a:t>UTA Bus, TRAX, and Frontrunner transportation</a:t>
            </a:r>
            <a:endParaRPr lang="en-US" sz="2000" dirty="0"/>
          </a:p>
          <a:p>
            <a:r>
              <a:rPr lang="en-US" dirty="0"/>
              <a:t>Free digital subscriptions to:</a:t>
            </a:r>
          </a:p>
          <a:p>
            <a:pPr lvl="1"/>
            <a:r>
              <a:rPr lang="en-US" dirty="0">
                <a:hlinkClick r:id="rId8"/>
              </a:rPr>
              <a:t>The New York Times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Wall Street Journal</a:t>
            </a:r>
            <a:endParaRPr lang="en-US" dirty="0"/>
          </a:p>
          <a:p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34B2C-D0FD-4AA4-9EF4-DAD9B16D5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8" y="1509713"/>
            <a:ext cx="4646602" cy="823912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Student Discounts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E38BA-E682-4B57-B8A9-C118EFA95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25697"/>
            <a:ext cx="5372100" cy="271780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hlinkClick r:id="rId10"/>
              </a:rPr>
              <a:t>Student pricing on IKON ski passes</a:t>
            </a:r>
            <a:endParaRPr lang="en-US" dirty="0"/>
          </a:p>
          <a:p>
            <a:r>
              <a:rPr lang="en-US" dirty="0">
                <a:hlinkClick r:id="rId11"/>
              </a:rPr>
              <a:t>Discounted Utah Symphony &amp; Opera tickets</a:t>
            </a:r>
            <a:endParaRPr lang="en-US" dirty="0"/>
          </a:p>
          <a:p>
            <a:r>
              <a:rPr lang="en-US" dirty="0">
                <a:hlinkClick r:id="rId12"/>
              </a:rPr>
              <a:t>Most Useful Student Discounts in 2021</a:t>
            </a:r>
            <a:endParaRPr lang="en-US" dirty="0"/>
          </a:p>
          <a:p>
            <a:r>
              <a:rPr lang="en-US" dirty="0">
                <a:hlinkClick r:id="rId13"/>
              </a:rPr>
              <a:t>Shopping Student Discounts </a:t>
            </a:r>
            <a:endParaRPr lang="en-US" dirty="0"/>
          </a:p>
          <a:p>
            <a:r>
              <a:rPr lang="en-US" dirty="0">
                <a:hlinkClick r:id="rId14"/>
              </a:rPr>
              <a:t>Older Student Discounts that may or may not still be available (2017)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56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8B1D-E01B-4FD0-B94A-02A9EEDD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28DF8-90AB-4A3D-AB6A-175E413C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33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cs typeface="Calibri Light"/>
              </a:rPr>
            </a:br>
            <a:r>
              <a:rPr lang="en-US" sz="6600" dirty="0">
                <a:cs typeface="Calibri Light"/>
              </a:rPr>
              <a:t>Tuition Benefit Information &amp; Requirements (TBP)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4079875"/>
            <a:ext cx="8791575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 Light"/>
                <a:hlinkClick r:id="rId2"/>
              </a:rPr>
              <a:t>john.bolke@utah.edu</a:t>
            </a:r>
            <a:r>
              <a:rPr lang="en-US" dirty="0">
                <a:cs typeface="Calibri Light"/>
              </a:rPr>
              <a:t> </a:t>
            </a:r>
          </a:p>
          <a:p>
            <a:r>
              <a:rPr lang="en-US" dirty="0">
                <a:cs typeface="Calibri Light"/>
              </a:rPr>
              <a:t>For students currently employed as Teaching or Research Assistants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C99E-DD52-0611-5DFB-FA7FF98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19324"/>
            <a:ext cx="9906000" cy="100261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cs typeface="Calibri Light"/>
              </a:rPr>
              <a:t>STEPS To Get on Payroll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E9305-271B-7B99-9DF5-3544DBB3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360" y="1419225"/>
            <a:ext cx="5276088" cy="66119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Students With SSN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E7E76F-8540-9B08-226A-3FEBF8446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7004" y="1427983"/>
            <a:ext cx="5276088" cy="66119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Students Without SSN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24E5C3-CC50-1892-2B53-47C67A0E1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6148" y="2097934"/>
            <a:ext cx="5257800" cy="444074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Upload signed offer letter form to </a:t>
            </a:r>
            <a:r>
              <a:rPr lang="en-US" sz="2300" dirty="0" err="1"/>
              <a:t>UAtlas</a:t>
            </a:r>
            <a:endParaRPr lang="en-US" sz="23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Visit ISSS during walk-in hours to get offer letter form and I-20 signed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Go to Social Security Office and </a:t>
            </a:r>
            <a:r>
              <a:rPr lang="en-US" sz="2300" b="1" dirty="0"/>
              <a:t>get a Social Security receipt!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Schedule appointment with Bob (</a:t>
            </a:r>
            <a:r>
              <a:rPr lang="en-US" sz="2300" dirty="0">
                <a:hlinkClick r:id="rId2"/>
              </a:rPr>
              <a:t>Robert.Knudsen@utah.edu</a:t>
            </a:r>
            <a:r>
              <a:rPr lang="en-US" sz="2300" dirty="0"/>
              <a:t>) and bring: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Passport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I-94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Signed I-20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Social Security application receipt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Visa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6C374-CB02-6C0B-3971-E1D73CF666C9}"/>
              </a:ext>
            </a:extLst>
          </p:cNvPr>
          <p:cNvSpPr txBox="1"/>
          <p:nvPr/>
        </p:nvSpPr>
        <p:spPr>
          <a:xfrm>
            <a:off x="435812" y="2089175"/>
            <a:ext cx="5279185" cy="4443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300" dirty="0"/>
              <a:t>Complete the </a:t>
            </a:r>
            <a:r>
              <a:rPr lang="en-US" sz="2300" dirty="0">
                <a:hlinkClick r:id="rId3"/>
              </a:rPr>
              <a:t>Personnel Information</a:t>
            </a:r>
            <a:r>
              <a:rPr lang="en-US" sz="2300" dirty="0"/>
              <a:t> 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Schedule appointment with Bob (</a:t>
            </a:r>
            <a:r>
              <a:rPr lang="en-US" sz="2300" dirty="0">
                <a:hlinkClick r:id="rId2"/>
              </a:rPr>
              <a:t>Robert.Knudsen@utah.edu</a:t>
            </a:r>
            <a:r>
              <a:rPr lang="en-US" sz="2300" dirty="0"/>
              <a:t>) and bring: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lvl="1"/>
            <a:r>
              <a:rPr lang="en-US" sz="2400" b="1" dirty="0"/>
              <a:t>Domestic students: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I-9 Required Documentation</a:t>
            </a:r>
          </a:p>
          <a:p>
            <a:pPr lvl="1"/>
            <a:r>
              <a:rPr lang="en-US" sz="2400" b="1" dirty="0">
                <a:ea typeface="+mn-lt"/>
                <a:cs typeface="+mn-lt"/>
              </a:rPr>
              <a:t>International students: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Passport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I-94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I-20 (signed by ISSS office)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Social Security Card</a:t>
            </a:r>
          </a:p>
        </p:txBody>
      </p:sp>
    </p:spTree>
    <p:extLst>
      <p:ext uri="{BB962C8B-B14F-4D97-AF65-F5344CB8AC3E}">
        <p14:creationId xmlns:p14="http://schemas.microsoft.com/office/powerpoint/2010/main" val="2042224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A728-878F-AB92-9F07-99FBFA69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3744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a typeface="+mj-lt"/>
                <a:cs typeface="+mj-lt"/>
              </a:rPr>
              <a:t>Start Tuition Benefit Process</a:t>
            </a:r>
            <a:endParaRPr lang="en-US" dirty="0">
              <a:cs typeface="Calibri Light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AF3573B-8BBD-A1CA-635C-26BAD0029C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539093"/>
              </p:ext>
            </p:extLst>
          </p:nvPr>
        </p:nvGraphicFramePr>
        <p:xfrm>
          <a:off x="1549717" y="1124043"/>
          <a:ext cx="9153526" cy="5166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182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03D-3B34-A911-7D29-EAE1A14F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cs typeface="Calibri Light"/>
              </a:rPr>
              <a:t>Semester Pay Information</a:t>
            </a:r>
            <a:endParaRPr lang="en-US" sz="54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EF91077-A88F-14D6-CF5C-FC9BADEC52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396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109">
                  <a:extLst>
                    <a:ext uri="{9D8B030D-6E8A-4147-A177-3AD203B41FA5}">
                      <a16:colId xmlns:a16="http://schemas.microsoft.com/office/drawing/2014/main" val="2062152802"/>
                    </a:ext>
                  </a:extLst>
                </a:gridCol>
                <a:gridCol w="7198287">
                  <a:extLst>
                    <a:ext uri="{9D8B030D-6E8A-4147-A177-3AD203B41FA5}">
                      <a16:colId xmlns:a16="http://schemas.microsoft.com/office/drawing/2014/main" val="1133410146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ASSISTANTSHIP PAYROLL INFORMATION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41317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PAY DAY: 7th and 22nd of every month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83177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SEMESTER PAY PERIODS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851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Fall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August 16 - December 31 (9 pay periods)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3145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Spring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January 1 - May 15 (9 pay periods)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5594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Summer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May 16 - August 15 (6 pay periods)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5586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en-US" sz="3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695719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Funding needs to be disbursed through ECE Administration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20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337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03D-3B34-A911-7D29-EAE1A14F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cs typeface="Calibri Light"/>
              </a:rPr>
              <a:t>Tuition Benefit Support</a:t>
            </a:r>
            <a:endParaRPr lang="en-US" sz="540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02902C7-1F59-D233-D83F-A355D8F3F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412043"/>
              </p:ext>
            </p:extLst>
          </p:nvPr>
        </p:nvGraphicFramePr>
        <p:xfrm>
          <a:off x="1461247" y="2097088"/>
          <a:ext cx="8964706" cy="3291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82353">
                  <a:extLst>
                    <a:ext uri="{9D8B030D-6E8A-4147-A177-3AD203B41FA5}">
                      <a16:colId xmlns:a16="http://schemas.microsoft.com/office/drawing/2014/main" val="3619155418"/>
                    </a:ext>
                  </a:extLst>
                </a:gridCol>
                <a:gridCol w="4482353">
                  <a:extLst>
                    <a:ext uri="{9D8B030D-6E8A-4147-A177-3AD203B41FA5}">
                      <a16:colId xmlns:a16="http://schemas.microsoft.com/office/drawing/2014/main" val="1552520646"/>
                    </a:ext>
                  </a:extLst>
                </a:gridCol>
              </a:tblGrid>
              <a:tr h="394801">
                <a:tc>
                  <a:txBody>
                    <a:bodyPr/>
                    <a:lstStyle/>
                    <a:p>
                      <a:r>
                        <a:rPr lang="en-US" sz="5400" u="sng" dirty="0">
                          <a:effectLst/>
                        </a:rPr>
                        <a:t>SEMESTER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u="sng" dirty="0"/>
                        <a:t>100% BENEFIT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5245245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r>
                        <a:rPr lang="en-US" sz="5400" b="0" dirty="0">
                          <a:effectLst/>
                        </a:rPr>
                        <a:t>Fall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400" b="0" dirty="0"/>
                        <a:t>$10,000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898465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r>
                        <a:rPr lang="en-US" sz="5400" b="0" dirty="0">
                          <a:effectLst/>
                        </a:rPr>
                        <a:t>Spring 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400" b="0" dirty="0"/>
                        <a:t>$10,000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4309594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r>
                        <a:rPr lang="en-US" sz="5400" b="0" dirty="0">
                          <a:effectLst/>
                        </a:rPr>
                        <a:t>Summer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400" b="0" dirty="0"/>
                        <a:t>$6,670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5151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198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03D-3B34-A911-7D29-EAE1A14F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cs typeface="Calibri Light"/>
                <a:hlinkClick r:id="rId2"/>
              </a:rPr>
              <a:t>Tuition Benefit Requirements and limits</a:t>
            </a:r>
            <a:endParaRPr lang="en-US" sz="4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B4768F8-3CBF-A945-9291-1D7CD76E57A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599851"/>
              </p:ext>
            </p:extLst>
          </p:nvPr>
        </p:nvGraphicFramePr>
        <p:xfrm>
          <a:off x="5398347" y="2336669"/>
          <a:ext cx="5882360" cy="1600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2150">
                  <a:extLst>
                    <a:ext uri="{9D8B030D-6E8A-4147-A177-3AD203B41FA5}">
                      <a16:colId xmlns:a16="http://schemas.microsoft.com/office/drawing/2014/main" val="1190339838"/>
                    </a:ext>
                  </a:extLst>
                </a:gridCol>
                <a:gridCol w="3450210">
                  <a:extLst>
                    <a:ext uri="{9D8B030D-6E8A-4147-A177-3AD203B41FA5}">
                      <a16:colId xmlns:a16="http://schemas.microsoft.com/office/drawing/2014/main" val="410758299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Semester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CREDIT HOURS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68479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Fall/Spring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 – 12.0 coursework/research</a:t>
                      </a:r>
                    </a:p>
                    <a:p>
                      <a:pPr algn="ctr"/>
                      <a:r>
                        <a:rPr lang="en-US" sz="2000" dirty="0"/>
                        <a:t>OR</a:t>
                      </a:r>
                    </a:p>
                    <a:p>
                      <a:pPr algn="ctr"/>
                      <a:r>
                        <a:rPr lang="en-US" sz="2000" dirty="0"/>
                        <a:t>9.0 research only*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00952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Summer (not required)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3.0 research only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2952484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71F13-E33C-4DF6-9D92-5C0F75A2CB3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141413" y="2336669"/>
            <a:ext cx="3694538" cy="341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Students must earn 100% tuition benefit support</a:t>
            </a:r>
          </a:p>
          <a:p>
            <a:r>
              <a:rPr lang="en-US" b="1" dirty="0"/>
              <a:t>Students must be enrolled in minimum requirements</a:t>
            </a:r>
          </a:p>
          <a:p>
            <a:r>
              <a:rPr lang="en-US" b="1" dirty="0"/>
              <a:t>Students must maintain a 3.0+ GPA to be eligible for Tuition Benefits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A99A69F-CFBB-47B1-AFB9-6D3271FC0845}"/>
              </a:ext>
            </a:extLst>
          </p:cNvPr>
          <p:cNvSpPr txBox="1">
            <a:spLocks/>
          </p:cNvSpPr>
          <p:nvPr/>
        </p:nvSpPr>
        <p:spPr>
          <a:xfrm>
            <a:off x="5398347" y="4315391"/>
            <a:ext cx="5882360" cy="139807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/>
              <a:t>*Suggested at this time: All PhDs should be enrolled in a minimum of 9 credits. After proposal exam, students can reduce to only 3 credits of research and remain classified as full-time (including international students)</a:t>
            </a:r>
          </a:p>
        </p:txBody>
      </p:sp>
    </p:spTree>
    <p:extLst>
      <p:ext uri="{BB962C8B-B14F-4D97-AF65-F5344CB8AC3E}">
        <p14:creationId xmlns:p14="http://schemas.microsoft.com/office/powerpoint/2010/main" val="2233114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5E9D-28C5-3A20-CFD1-69FAAD57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809625"/>
            <a:ext cx="3084844" cy="548005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ea typeface="+mj-lt"/>
                <a:cs typeface="+mj-lt"/>
              </a:rPr>
              <a:t>TBP DOES </a:t>
            </a:r>
            <a:r>
              <a:rPr lang="en-US" sz="3600" u="sng" dirty="0">
                <a:ea typeface="+mj-lt"/>
                <a:cs typeface="+mj-lt"/>
              </a:rPr>
              <a:t>NOT</a:t>
            </a:r>
            <a:r>
              <a:rPr lang="en-US" sz="3600" dirty="0">
                <a:ea typeface="+mj-lt"/>
                <a:cs typeface="+mj-lt"/>
              </a:rPr>
              <a:t> COVER</a:t>
            </a:r>
            <a:endParaRPr lang="en-US" sz="3600" dirty="0">
              <a:cs typeface="Calibri Light"/>
            </a:endParaRPr>
          </a:p>
          <a:p>
            <a:endParaRPr lang="en-US" sz="3600" dirty="0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C2577C8E-C9EA-2C9A-7677-E9844CF6FF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839325"/>
              </p:ext>
            </p:extLst>
          </p:nvPr>
        </p:nvGraphicFramePr>
        <p:xfrm>
          <a:off x="3939523" y="516085"/>
          <a:ext cx="6420801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324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D776-C30C-C14F-937B-D999FE14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Health Insurance</a:t>
            </a:r>
            <a:endParaRPr lang="en-US">
              <a:cs typeface="Calibri Light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D85DE1C-3C08-2BEF-D95D-834E8EC33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150197"/>
              </p:ext>
            </p:extLst>
          </p:nvPr>
        </p:nvGraphicFramePr>
        <p:xfrm>
          <a:off x="1036320" y="1737360"/>
          <a:ext cx="10119043" cy="4147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277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B03A-DDD2-4050-883C-B0212DEB3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084" y="1010395"/>
            <a:ext cx="9581568" cy="14362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ECE New Grad Orientation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A9152-1519-414C-B329-47559C538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084" y="2906433"/>
            <a:ext cx="4755973" cy="294117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Liz Rowberry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Graduate Student Coordinator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(All MS and PHD Advising)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2"/>
              </a:rPr>
              <a:t>Liz.rowberry@utah.edu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2266-C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ECE Academic Advising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  <a:hlinkClick r:id="rId3"/>
              </a:rPr>
              <a:t>Schedule an Appointment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37AEBC2-4392-4E1C-AB3E-9A380A665CDF}"/>
              </a:ext>
            </a:extLst>
          </p:cNvPr>
          <p:cNvSpPr txBox="1">
            <a:spLocks/>
          </p:cNvSpPr>
          <p:nvPr/>
        </p:nvSpPr>
        <p:spPr>
          <a:xfrm>
            <a:off x="7594332" y="2906432"/>
            <a:ext cx="3882319" cy="294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John Bolke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ECE Advising Coordinator (Tuition Benefits)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4"/>
              </a:rPr>
              <a:t>John.bolke@utah.edu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2262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ECE Main Office</a:t>
            </a:r>
          </a:p>
        </p:txBody>
      </p:sp>
    </p:spTree>
    <p:extLst>
      <p:ext uri="{BB962C8B-B14F-4D97-AF65-F5344CB8AC3E}">
        <p14:creationId xmlns:p14="http://schemas.microsoft.com/office/powerpoint/2010/main" val="1864980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C606-275A-446D-9E43-F11CF6C5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36" y="619126"/>
            <a:ext cx="9906000" cy="1477961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Graduate Subsidized Health Insurance Program (GSHIP)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85A5B-8B45-447D-976E-1A0A13C12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1" y="2173286"/>
            <a:ext cx="4905372" cy="823912"/>
          </a:xfrm>
        </p:spPr>
        <p:txBody>
          <a:bodyPr>
            <a:noAutofit/>
          </a:bodyPr>
          <a:lstStyle/>
          <a:p>
            <a:r>
              <a:rPr lang="en-US" sz="2800" dirty="0">
                <a:ea typeface="+mj-lt"/>
                <a:cs typeface="+mj-lt"/>
              </a:rPr>
              <a:t>United Health Care </a:t>
            </a:r>
          </a:p>
          <a:p>
            <a:r>
              <a:rPr lang="en-US" sz="1900" dirty="0">
                <a:cs typeface="Calibri"/>
                <a:hlinkClick r:id="rId3"/>
              </a:rPr>
              <a:t>https://www.uhcsr.com/school-year</a:t>
            </a:r>
            <a:r>
              <a:rPr lang="en-US" sz="1900" dirty="0">
                <a:cs typeface="Calibri"/>
              </a:rPr>
              <a:t> </a:t>
            </a:r>
            <a:endParaRPr lang="en-US" sz="1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6122D6-C49F-478C-B71A-A9FAB3923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2724" y="3073397"/>
            <a:ext cx="5495925" cy="2717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Additional health benefits such as:</a:t>
            </a:r>
          </a:p>
          <a:p>
            <a:pPr marL="566420" lvl="2"/>
            <a:r>
              <a:rPr lang="en-US" sz="2000" dirty="0">
                <a:cs typeface="Calibri"/>
              </a:rPr>
              <a:t>Dental</a:t>
            </a:r>
          </a:p>
          <a:p>
            <a:pPr marL="566420" lvl="2"/>
            <a:r>
              <a:rPr lang="en-US" sz="2000" dirty="0">
                <a:cs typeface="Calibri"/>
              </a:rPr>
              <a:t>Eyeglass Insurance</a:t>
            </a:r>
          </a:p>
          <a:p>
            <a:endParaRPr lang="en-US" dirty="0"/>
          </a:p>
        </p:txBody>
      </p:sp>
      <p:pic>
        <p:nvPicPr>
          <p:cNvPr id="10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EE119E-28BC-4DD7-B718-F5F77A3792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741499" y="3144628"/>
            <a:ext cx="2925751" cy="3276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6006B-9BFA-4E94-9C20-E5121CC72796}"/>
              </a:ext>
            </a:extLst>
          </p:cNvPr>
          <p:cNvSpPr txBox="1"/>
          <p:nvPr/>
        </p:nvSpPr>
        <p:spPr>
          <a:xfrm>
            <a:off x="6562724" y="2173286"/>
            <a:ext cx="464978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+mj-lt"/>
                <a:cs typeface="+mj-lt"/>
              </a:rPr>
              <a:t>EMI Health </a:t>
            </a:r>
          </a:p>
          <a:p>
            <a:r>
              <a:rPr lang="en-US" sz="1900" dirty="0">
                <a:ea typeface="+mj-lt"/>
                <a:cs typeface="+mj-lt"/>
                <a:hlinkClick r:id="rId5"/>
              </a:rPr>
              <a:t>HTTPS://EMIHEALTH.COM/</a:t>
            </a:r>
            <a:r>
              <a:rPr lang="en-US" sz="1900" dirty="0">
                <a:ea typeface="+mj-lt"/>
                <a:cs typeface="+mj-lt"/>
              </a:rPr>
              <a:t> 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511285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5F3C7-E523-E97E-F83B-046BFF1FE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ISSS International Requirements </a:t>
            </a:r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DA0AD-F843-E60C-6894-36949D599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ea typeface="Calibri"/>
                <a:cs typeface="Calibri"/>
              </a:rPr>
              <a:t>ISSS Orientation </a:t>
            </a:r>
            <a:r>
              <a:rPr lang="en-US" sz="2200">
                <a:ea typeface="+mn-lt"/>
                <a:cs typeface="+mn-lt"/>
                <a:hlinkClick r:id="rId2"/>
              </a:rPr>
              <a:t>https://isss.utah.edu/</a:t>
            </a:r>
            <a:r>
              <a:rPr lang="en-US" sz="2200">
                <a:ea typeface="+mn-lt"/>
                <a:cs typeface="+mn-lt"/>
              </a:rPr>
              <a:t> </a:t>
            </a:r>
          </a:p>
          <a:p>
            <a:r>
              <a:rPr lang="en-US" sz="2200">
                <a:ea typeface="+mn-lt"/>
                <a:cs typeface="+mn-lt"/>
              </a:rPr>
              <a:t>Work authorization </a:t>
            </a:r>
            <a:endParaRPr lang="en-US" sz="2200">
              <a:ea typeface="Calibri"/>
              <a:cs typeface="Calibri"/>
            </a:endParaRPr>
          </a:p>
          <a:p>
            <a:r>
              <a:rPr lang="en-US" sz="2200">
                <a:ea typeface="+mn-lt"/>
                <a:cs typeface="+mn-lt"/>
              </a:rPr>
              <a:t>I-20 Compliance</a:t>
            </a:r>
          </a:p>
          <a:p>
            <a:pPr lvl="1"/>
            <a:r>
              <a:rPr lang="en-US" sz="2200">
                <a:ea typeface="+mn-lt"/>
                <a:cs typeface="+mn-lt"/>
              </a:rPr>
              <a:t>9 credit hours per semester</a:t>
            </a:r>
          </a:p>
          <a:p>
            <a:r>
              <a:rPr lang="en-US" sz="2200">
                <a:ea typeface="+mn-lt"/>
                <a:cs typeface="+mn-lt"/>
              </a:rPr>
              <a:t>I-20 extension </a:t>
            </a:r>
            <a:endParaRPr lang="en-US" sz="2200">
              <a:cs typeface="Calibri"/>
            </a:endParaRPr>
          </a:p>
          <a:p>
            <a:r>
              <a:rPr lang="en-US" sz="2200">
                <a:ea typeface="+mn-lt"/>
                <a:cs typeface="+mn-lt"/>
              </a:rPr>
              <a:t>CPT/OPT </a:t>
            </a:r>
            <a:r>
              <a:rPr lang="en-US" sz="2200">
                <a:ea typeface="+mn-lt"/>
                <a:cs typeface="+mn-lt"/>
                <a:hlinkClick r:id="rId3"/>
              </a:rPr>
              <a:t>https://isss.utah.edu/workshops.php</a:t>
            </a:r>
            <a:r>
              <a:rPr lang="en-US" sz="2200">
                <a:ea typeface="+mn-lt"/>
                <a:cs typeface="+mn-lt"/>
              </a:rPr>
              <a:t> 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424175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B03A-DDD2-4050-883C-B0212DEB3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084" y="1010395"/>
            <a:ext cx="9581568" cy="143627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A9152-1519-414C-B329-47559C538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084" y="2906433"/>
            <a:ext cx="4755973" cy="294117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Liz Rowberry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Graduate Student Coordinator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(All MS and PHD Advising)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2"/>
              </a:rPr>
              <a:t>Liz.rowberry@utah.edu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2266-C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ECE Academic Advising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37AEBC2-4392-4E1C-AB3E-9A380A665CDF}"/>
              </a:ext>
            </a:extLst>
          </p:cNvPr>
          <p:cNvSpPr txBox="1">
            <a:spLocks/>
          </p:cNvSpPr>
          <p:nvPr/>
        </p:nvSpPr>
        <p:spPr>
          <a:xfrm>
            <a:off x="7594332" y="2906432"/>
            <a:ext cx="3882319" cy="294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John Bolke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ECE Advising Coordinator (Tuition Benefits)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3"/>
              </a:rPr>
              <a:t>John.bolke@utah.edu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2262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Next to the advising suite</a:t>
            </a:r>
          </a:p>
        </p:txBody>
      </p:sp>
    </p:spTree>
    <p:extLst>
      <p:ext uri="{BB962C8B-B14F-4D97-AF65-F5344CB8AC3E}">
        <p14:creationId xmlns:p14="http://schemas.microsoft.com/office/powerpoint/2010/main" val="3524839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8B1D-E01B-4FD0-B94A-02A9EEDD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28DF8-90AB-4A3D-AB6A-175E413C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6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4E68-7A17-4A44-857D-95BAD520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4548E-BFC5-45C7-8624-16F9286AB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41DC3-0273-42CA-B4FC-1746E967C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2" t="17544" r="60434" b="7148"/>
          <a:stretch/>
        </p:blipFill>
        <p:spPr>
          <a:xfrm>
            <a:off x="1217620" y="-4523"/>
            <a:ext cx="9756760" cy="686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9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907E-F2D8-4046-85FE-68EB8075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3E9BC-D846-4714-91FE-7040B5400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D47E9-C463-4D35-B526-87B1F9902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1" t="16024" r="62913" b="6307"/>
          <a:stretch/>
        </p:blipFill>
        <p:spPr>
          <a:xfrm>
            <a:off x="1343608" y="-26378"/>
            <a:ext cx="9599687" cy="6910756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ACDBCF-D519-42CF-AC60-EF5BEA5886B3}"/>
              </a:ext>
            </a:extLst>
          </p:cNvPr>
          <p:cNvSpPr/>
          <p:nvPr/>
        </p:nvSpPr>
        <p:spPr>
          <a:xfrm>
            <a:off x="6350466" y="4896344"/>
            <a:ext cx="612396" cy="493776"/>
          </a:xfrm>
          <a:prstGeom prst="rect">
            <a:avLst/>
          </a:prstGeom>
          <a:solidFill>
            <a:schemeClr val="accent6">
              <a:alpha val="4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33C7C3-EEBE-4D08-B533-80BFE31777FF}"/>
              </a:ext>
            </a:extLst>
          </p:cNvPr>
          <p:cNvSpPr/>
          <p:nvPr/>
        </p:nvSpPr>
        <p:spPr>
          <a:xfrm rot="2410787">
            <a:off x="4840672" y="4060758"/>
            <a:ext cx="1828800" cy="62917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Liz 2266-C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8EA2E-CA5E-4DBE-90BF-AB74428ECA0F}"/>
              </a:ext>
            </a:extLst>
          </p:cNvPr>
          <p:cNvSpPr txBox="1"/>
          <p:nvPr/>
        </p:nvSpPr>
        <p:spPr>
          <a:xfrm>
            <a:off x="5841535" y="5468522"/>
            <a:ext cx="1912776" cy="523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ECE Academic Advising Center 2266 MEB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2178C71-6D16-F172-3855-C7BBE549F46A}"/>
              </a:ext>
            </a:extLst>
          </p:cNvPr>
          <p:cNvSpPr/>
          <p:nvPr/>
        </p:nvSpPr>
        <p:spPr>
          <a:xfrm rot="2410787">
            <a:off x="4527299" y="4344822"/>
            <a:ext cx="1828800" cy="629174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John 2262</a:t>
            </a:r>
          </a:p>
        </p:txBody>
      </p:sp>
    </p:spTree>
    <p:extLst>
      <p:ext uri="{BB962C8B-B14F-4D97-AF65-F5344CB8AC3E}">
        <p14:creationId xmlns:p14="http://schemas.microsoft.com/office/powerpoint/2010/main" val="411470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E8C18C-9234-E85B-6AF2-A647D076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&amp; Accounting Contact info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64FE74-6E5C-2592-703D-636EE173C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0803" y="2249486"/>
            <a:ext cx="4799000" cy="823912"/>
          </a:xfrm>
          <a:solidFill>
            <a:schemeClr val="tx1"/>
          </a:solidFill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STuDENTS</a:t>
            </a:r>
            <a:r>
              <a:rPr lang="en-US" dirty="0">
                <a:solidFill>
                  <a:schemeClr val="bg1"/>
                </a:solidFill>
              </a:rPr>
              <a:t> on Fellowships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E2C274-66F1-DD49-B500-C02D60690C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Matthew </a:t>
            </a:r>
            <a:r>
              <a:rPr lang="en-US" dirty="0" err="1"/>
              <a:t>Plooster</a:t>
            </a:r>
            <a:br>
              <a:rPr lang="en-US" dirty="0"/>
            </a:br>
            <a:r>
              <a:rPr lang="en-US" dirty="0"/>
              <a:t>PARK 302</a:t>
            </a:r>
            <a:br>
              <a:rPr lang="en-US" dirty="0"/>
            </a:br>
            <a:r>
              <a:rPr lang="en-US" dirty="0"/>
              <a:t>801-581-6020</a:t>
            </a:r>
            <a:br>
              <a:rPr lang="en-US" dirty="0"/>
            </a:br>
            <a:r>
              <a:rPr lang="en-US" dirty="0">
                <a:hlinkClick r:id="rId2"/>
              </a:rPr>
              <a:t>fellowships@gradschool.utah.edu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9AA7AB-F6CE-9F9B-7731-9311C0C0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10" y="2249485"/>
            <a:ext cx="4799000" cy="823912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hlinkClick r:id="rId3"/>
              </a:rPr>
              <a:t>Students in Industry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1EB255-D262-E5C1-B6E9-8F4DB22CE4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4"/>
              </a:rPr>
              <a:t>Income Accounting Webpage</a:t>
            </a:r>
            <a:br>
              <a:rPr lang="en-US" dirty="0"/>
            </a:br>
            <a:r>
              <a:rPr lang="en-US" dirty="0"/>
              <a:t>801-581-7344</a:t>
            </a:r>
            <a:br>
              <a:rPr lang="en-US" dirty="0"/>
            </a:br>
            <a:r>
              <a:rPr lang="en-US" dirty="0">
                <a:hlinkClick r:id="rId5"/>
              </a:rPr>
              <a:t>income@utah.edu</a:t>
            </a:r>
            <a:r>
              <a:rPr lang="en-US" dirty="0"/>
              <a:t> – when emailing, please include your name and UNID to speed up process</a:t>
            </a:r>
          </a:p>
        </p:txBody>
      </p:sp>
    </p:spTree>
    <p:extLst>
      <p:ext uri="{BB962C8B-B14F-4D97-AF65-F5344CB8AC3E}">
        <p14:creationId xmlns:p14="http://schemas.microsoft.com/office/powerpoint/2010/main" val="2762540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1DB839-E459-471C-BD73-AA037A1788A7}"/>
              </a:ext>
            </a:extLst>
          </p:cNvPr>
          <p:cNvGrpSpPr/>
          <p:nvPr/>
        </p:nvGrpSpPr>
        <p:grpSpPr>
          <a:xfrm>
            <a:off x="266762" y="88447"/>
            <a:ext cx="11980685" cy="6446012"/>
            <a:chOff x="266762" y="88447"/>
            <a:chExt cx="11980685" cy="64460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CAF9DD-BC64-46B7-9703-F448EDB8710F}"/>
                </a:ext>
              </a:extLst>
            </p:cNvPr>
            <p:cNvSpPr txBox="1"/>
            <p:nvPr/>
          </p:nvSpPr>
          <p:spPr>
            <a:xfrm>
              <a:off x="480413" y="643575"/>
              <a:ext cx="6256742" cy="338554"/>
            </a:xfrm>
            <a:prstGeom prst="rect">
              <a:avLst/>
            </a:prstGeom>
            <a:solidFill>
              <a:schemeClr val="bg1">
                <a:lumMod val="95000"/>
                <a:alpha val="92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Communications, Image Processing, AI and Signal Processing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7DCADCF-7574-4E9F-9B14-94CAC27FC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987" y="980054"/>
              <a:ext cx="875390" cy="116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7F2E1F2-BC3B-4A6E-A1B1-885461462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422" y="980054"/>
              <a:ext cx="875390" cy="116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43D5875-D38D-444D-B1E3-696764B1D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857" y="980054"/>
              <a:ext cx="875390" cy="116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6433F25E-137D-4B62-8E29-2B9BB01B9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661" y="98987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207DB62E-C706-405B-97D7-619272F7E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285" y="98987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5287D8-B9A6-4F9A-85A9-A659BE5AF629}"/>
                </a:ext>
              </a:extLst>
            </p:cNvPr>
            <p:cNvSpPr txBox="1"/>
            <p:nvPr/>
          </p:nvSpPr>
          <p:spPr>
            <a:xfrm>
              <a:off x="5058075" y="6195905"/>
              <a:ext cx="43692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Computer Engineering, AI, &amp; VLSI Design</a:t>
              </a:r>
            </a:p>
          </p:txBody>
        </p:sp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E94C1917-B149-4A17-88C5-486C82741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086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11E2626B-88D6-4B1F-88CA-6D0D0669C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157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>
              <a:extLst>
                <a:ext uri="{FF2B5EF4-FFF2-40B4-BE49-F238E27FC236}">
                  <a16:creationId xmlns:a16="http://schemas.microsoft.com/office/drawing/2014/main" id="{D79A08A1-5BB9-4AD7-A1DC-2B448DFF0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978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1F14B4-48AA-4B90-B6B4-40F13FA85BF2}"/>
                </a:ext>
              </a:extLst>
            </p:cNvPr>
            <p:cNvSpPr txBox="1"/>
            <p:nvPr/>
          </p:nvSpPr>
          <p:spPr>
            <a:xfrm>
              <a:off x="266762" y="4661074"/>
              <a:ext cx="457095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Electromagnetics (Fields and Waves)</a:t>
              </a:r>
            </a:p>
          </p:txBody>
        </p:sp>
        <p:pic>
          <p:nvPicPr>
            <p:cNvPr id="2074" name="Picture 26">
              <a:extLst>
                <a:ext uri="{FF2B5EF4-FFF2-40B4-BE49-F238E27FC236}">
                  <a16:creationId xmlns:a16="http://schemas.microsoft.com/office/drawing/2014/main" id="{0AAAEF52-99EC-41E3-94C8-21131525E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060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28">
              <a:extLst>
                <a:ext uri="{FF2B5EF4-FFF2-40B4-BE49-F238E27FC236}">
                  <a16:creationId xmlns:a16="http://schemas.microsoft.com/office/drawing/2014/main" id="{EF65CB2E-34D3-4782-A0B4-074F4BA22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70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8" name="Picture 30">
              <a:extLst>
                <a:ext uri="{FF2B5EF4-FFF2-40B4-BE49-F238E27FC236}">
                  <a16:creationId xmlns:a16="http://schemas.microsoft.com/office/drawing/2014/main" id="{49AEDC7E-0675-4236-B637-A5F8CDCB8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177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>
              <a:extLst>
                <a:ext uri="{FF2B5EF4-FFF2-40B4-BE49-F238E27FC236}">
                  <a16:creationId xmlns:a16="http://schemas.microsoft.com/office/drawing/2014/main" id="{20E5D350-DDF5-4C42-AA97-24400D1E8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294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2" name="Picture 34">
              <a:extLst>
                <a:ext uri="{FF2B5EF4-FFF2-40B4-BE49-F238E27FC236}">
                  <a16:creationId xmlns:a16="http://schemas.microsoft.com/office/drawing/2014/main" id="{DD5FB7E0-553C-48A5-ADC2-8A22DB035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411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32C3CF-77B9-439C-AFE5-2B4496F95B1D}"/>
                </a:ext>
              </a:extLst>
            </p:cNvPr>
            <p:cNvSpPr txBox="1"/>
            <p:nvPr/>
          </p:nvSpPr>
          <p:spPr>
            <a:xfrm>
              <a:off x="8867565" y="4648924"/>
              <a:ext cx="33798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Electronic Circuits and Systems</a:t>
              </a:r>
            </a:p>
          </p:txBody>
        </p:sp>
        <p:pic>
          <p:nvPicPr>
            <p:cNvPr id="2084" name="Picture 36">
              <a:extLst>
                <a:ext uri="{FF2B5EF4-FFF2-40B4-BE49-F238E27FC236}">
                  <a16:creationId xmlns:a16="http://schemas.microsoft.com/office/drawing/2014/main" id="{ADBEFCE6-7EA5-4A41-BDD3-7F66431BB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001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8" name="Picture 40">
              <a:extLst>
                <a:ext uri="{FF2B5EF4-FFF2-40B4-BE49-F238E27FC236}">
                  <a16:creationId xmlns:a16="http://schemas.microsoft.com/office/drawing/2014/main" id="{7AF41684-2AC6-465E-A792-1B21331CE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3637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8ECEBB-50EF-410E-8CA8-F2E1C2CC7631}"/>
                </a:ext>
              </a:extLst>
            </p:cNvPr>
            <p:cNvSpPr txBox="1"/>
            <p:nvPr/>
          </p:nvSpPr>
          <p:spPr>
            <a:xfrm>
              <a:off x="7528135" y="643575"/>
              <a:ext cx="37049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Optics and Optoelectronics</a:t>
              </a:r>
            </a:p>
          </p:txBody>
        </p:sp>
        <p:pic>
          <p:nvPicPr>
            <p:cNvPr id="2090" name="Picture 42">
              <a:extLst>
                <a:ext uri="{FF2B5EF4-FFF2-40B4-BE49-F238E27FC236}">
                  <a16:creationId xmlns:a16="http://schemas.microsoft.com/office/drawing/2014/main" id="{39D8C8EB-A047-4ABF-AE4F-C2546F679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07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2" name="Picture 44">
              <a:extLst>
                <a:ext uri="{FF2B5EF4-FFF2-40B4-BE49-F238E27FC236}">
                  <a16:creationId xmlns:a16="http://schemas.microsoft.com/office/drawing/2014/main" id="{EAFBE217-8C65-4AD2-BD80-F125DD47F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36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4" name="Picture 46">
              <a:extLst>
                <a:ext uri="{FF2B5EF4-FFF2-40B4-BE49-F238E27FC236}">
                  <a16:creationId xmlns:a16="http://schemas.microsoft.com/office/drawing/2014/main" id="{54F7B03A-4700-41F1-B1C4-38698D53D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5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6" name="Picture 48">
              <a:extLst>
                <a:ext uri="{FF2B5EF4-FFF2-40B4-BE49-F238E27FC236}">
                  <a16:creationId xmlns:a16="http://schemas.microsoft.com/office/drawing/2014/main" id="{C48ECDA4-AA43-4E7F-A269-4AFB25D12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78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ECCE54-0E51-4605-88C5-B2093C8C7531}"/>
                </a:ext>
              </a:extLst>
            </p:cNvPr>
            <p:cNvSpPr txBox="1"/>
            <p:nvPr/>
          </p:nvSpPr>
          <p:spPr>
            <a:xfrm>
              <a:off x="6289606" y="2549429"/>
              <a:ext cx="55699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Power, Control, and Robotics</a:t>
              </a:r>
            </a:p>
          </p:txBody>
        </p:sp>
        <p:pic>
          <p:nvPicPr>
            <p:cNvPr id="2098" name="Picture 50">
              <a:extLst>
                <a:ext uri="{FF2B5EF4-FFF2-40B4-BE49-F238E27FC236}">
                  <a16:creationId xmlns:a16="http://schemas.microsoft.com/office/drawing/2014/main" id="{87C2FCF9-8F2B-4FDB-A9B4-08A269C29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195" y="289198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0" name="Picture 52">
              <a:extLst>
                <a:ext uri="{FF2B5EF4-FFF2-40B4-BE49-F238E27FC236}">
                  <a16:creationId xmlns:a16="http://schemas.microsoft.com/office/drawing/2014/main" id="{8E93B924-70CB-4D47-94FE-7CB71F416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7973" y="2891989"/>
              <a:ext cx="875337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2" name="Picture 54">
              <a:extLst>
                <a:ext uri="{FF2B5EF4-FFF2-40B4-BE49-F238E27FC236}">
                  <a16:creationId xmlns:a16="http://schemas.microsoft.com/office/drawing/2014/main" id="{DEBE7D17-13C4-4778-B2D1-2CB7BB16E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509" y="289198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4" name="Picture 56">
              <a:extLst>
                <a:ext uri="{FF2B5EF4-FFF2-40B4-BE49-F238E27FC236}">
                  <a16:creationId xmlns:a16="http://schemas.microsoft.com/office/drawing/2014/main" id="{BF3D1296-DEDB-4B68-9220-EF2138197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6287" y="289198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250963-55C5-4FA2-A9FD-577EE02A49DA}"/>
                </a:ext>
              </a:extLst>
            </p:cNvPr>
            <p:cNvSpPr txBox="1"/>
            <p:nvPr/>
          </p:nvSpPr>
          <p:spPr>
            <a:xfrm>
              <a:off x="282202" y="2564454"/>
              <a:ext cx="55299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Electronics and MEMS</a:t>
              </a:r>
            </a:p>
          </p:txBody>
        </p:sp>
        <p:pic>
          <p:nvPicPr>
            <p:cNvPr id="2108" name="Picture 60">
              <a:extLst>
                <a:ext uri="{FF2B5EF4-FFF2-40B4-BE49-F238E27FC236}">
                  <a16:creationId xmlns:a16="http://schemas.microsoft.com/office/drawing/2014/main" id="{322BF239-9437-43E0-BD23-A8D7161F2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02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0" name="Picture 62">
              <a:extLst>
                <a:ext uri="{FF2B5EF4-FFF2-40B4-BE49-F238E27FC236}">
                  <a16:creationId xmlns:a16="http://schemas.microsoft.com/office/drawing/2014/main" id="{B9A3A765-1321-49F8-ADFA-B25C255C4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078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4" name="Picture 66">
              <a:extLst>
                <a:ext uri="{FF2B5EF4-FFF2-40B4-BE49-F238E27FC236}">
                  <a16:creationId xmlns:a16="http://schemas.microsoft.com/office/drawing/2014/main" id="{EF7FA941-DBD2-409F-A4BC-140A74248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706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6" name="Picture 68">
              <a:extLst>
                <a:ext uri="{FF2B5EF4-FFF2-40B4-BE49-F238E27FC236}">
                  <a16:creationId xmlns:a16="http://schemas.microsoft.com/office/drawing/2014/main" id="{89687326-2286-4162-A310-1E025E62D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583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8" name="Picture 70">
              <a:extLst>
                <a:ext uri="{FF2B5EF4-FFF2-40B4-BE49-F238E27FC236}">
                  <a16:creationId xmlns:a16="http://schemas.microsoft.com/office/drawing/2014/main" id="{7FD2A3CF-216B-47C4-9991-859C0A68B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954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" name="Picture 72">
              <a:extLst>
                <a:ext uri="{FF2B5EF4-FFF2-40B4-BE49-F238E27FC236}">
                  <a16:creationId xmlns:a16="http://schemas.microsoft.com/office/drawing/2014/main" id="{B31B577B-96F7-4902-B223-C4FB9882D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830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2C1938-A96B-4BFF-A094-6622E741BEAD}"/>
                </a:ext>
              </a:extLst>
            </p:cNvPr>
            <p:cNvSpPr txBox="1"/>
            <p:nvPr/>
          </p:nvSpPr>
          <p:spPr>
            <a:xfrm>
              <a:off x="1403007" y="2187040"/>
              <a:ext cx="4138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Chen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823BBA-0F20-40D8-86C9-70F4F9A03E13}"/>
                </a:ext>
              </a:extLst>
            </p:cNvPr>
            <p:cNvSpPr txBox="1"/>
            <p:nvPr/>
          </p:nvSpPr>
          <p:spPr>
            <a:xfrm>
              <a:off x="2225719" y="2187040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Farhang</a:t>
              </a:r>
              <a:endParaRPr lang="en-US" sz="9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6E2507-D559-4D5C-AD4C-6A2B16798828}"/>
                </a:ext>
              </a:extLst>
            </p:cNvPr>
            <p:cNvSpPr txBox="1"/>
            <p:nvPr/>
          </p:nvSpPr>
          <p:spPr>
            <a:xfrm>
              <a:off x="3215221" y="2187040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Nategh</a:t>
              </a:r>
              <a:endParaRPr lang="en-US" sz="9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2C1648-0F5B-4F0C-A721-42AAECB9B104}"/>
                </a:ext>
              </a:extLst>
            </p:cNvPr>
            <p:cNvSpPr txBox="1"/>
            <p:nvPr/>
          </p:nvSpPr>
          <p:spPr>
            <a:xfrm>
              <a:off x="4119883" y="2197659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Xiang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63497F-0BBB-4BD0-B840-10A0DAF36E6F}"/>
                </a:ext>
              </a:extLst>
            </p:cNvPr>
            <p:cNvSpPr txBox="1"/>
            <p:nvPr/>
          </p:nvSpPr>
          <p:spPr>
            <a:xfrm>
              <a:off x="5083396" y="2197659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Tasdizen</a:t>
              </a:r>
              <a:endParaRPr lang="en-US" sz="9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8B9C86-AF88-4F1B-BAA6-9FABFE5A4B08}"/>
                </a:ext>
              </a:extLst>
            </p:cNvPr>
            <p:cNvSpPr txBox="1"/>
            <p:nvPr/>
          </p:nvSpPr>
          <p:spPr>
            <a:xfrm>
              <a:off x="5916205" y="4787235"/>
              <a:ext cx="4283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Kalla</a:t>
              </a:r>
              <a:endParaRPr lang="en-US" sz="9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059C04-5FAF-4163-A03A-AE80BB2C4054}"/>
                </a:ext>
              </a:extLst>
            </p:cNvPr>
            <p:cNvSpPr txBox="1"/>
            <p:nvPr/>
          </p:nvSpPr>
          <p:spPr>
            <a:xfrm>
              <a:off x="6837377" y="4787235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Stevens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F5EC9A-4710-43B0-A0B1-F1D29106E266}"/>
                </a:ext>
              </a:extLst>
            </p:cNvPr>
            <p:cNvSpPr txBox="1"/>
            <p:nvPr/>
          </p:nvSpPr>
          <p:spPr>
            <a:xfrm>
              <a:off x="7677604" y="4787235"/>
              <a:ext cx="6912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Gaillardon</a:t>
              </a:r>
              <a:endParaRPr lang="en-US" sz="9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D81F41-0D1C-4828-9609-A0FD2AFDB0D2}"/>
                </a:ext>
              </a:extLst>
            </p:cNvPr>
            <p:cNvSpPr txBox="1"/>
            <p:nvPr/>
          </p:nvSpPr>
          <p:spPr>
            <a:xfrm>
              <a:off x="9848375" y="6182623"/>
              <a:ext cx="4667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Tajalli</a:t>
              </a:r>
              <a:endParaRPr lang="en-US" sz="9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8AB98A-CC6B-4796-A44B-B4D68537A507}"/>
                </a:ext>
              </a:extLst>
            </p:cNvPr>
            <p:cNvSpPr txBox="1"/>
            <p:nvPr/>
          </p:nvSpPr>
          <p:spPr>
            <a:xfrm>
              <a:off x="10878231" y="6170060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Young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428C98C-AF3B-4B0A-ACDD-61FBA172B202}"/>
                </a:ext>
              </a:extLst>
            </p:cNvPr>
            <p:cNvSpPr txBox="1"/>
            <p:nvPr/>
          </p:nvSpPr>
          <p:spPr>
            <a:xfrm>
              <a:off x="480413" y="6224519"/>
              <a:ext cx="42191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Furse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CA52B0-0B2A-4E4E-9632-ABFCD798EBBF}"/>
                </a:ext>
              </a:extLst>
            </p:cNvPr>
            <p:cNvSpPr txBox="1"/>
            <p:nvPr/>
          </p:nvSpPr>
          <p:spPr>
            <a:xfrm>
              <a:off x="1251731" y="6224519"/>
              <a:ext cx="6960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Christensen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F6356A-90D1-4550-8CEE-B97CDACA2F94}"/>
                </a:ext>
              </a:extLst>
            </p:cNvPr>
            <p:cNvSpPr txBox="1"/>
            <p:nvPr/>
          </p:nvSpPr>
          <p:spPr>
            <a:xfrm>
              <a:off x="2252351" y="6224519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Sanchez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10E73C-FEAF-47A2-8B21-BAA26001B31C}"/>
                </a:ext>
              </a:extLst>
            </p:cNvPr>
            <p:cNvSpPr txBox="1"/>
            <p:nvPr/>
          </p:nvSpPr>
          <p:spPr>
            <a:xfrm>
              <a:off x="3202867" y="6224519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Simpson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09AE11-30C5-40AE-9C86-FA53CE7592EC}"/>
                </a:ext>
              </a:extLst>
            </p:cNvPr>
            <p:cNvSpPr txBox="1"/>
            <p:nvPr/>
          </p:nvSpPr>
          <p:spPr>
            <a:xfrm>
              <a:off x="4118927" y="6224519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Schurig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AE169E-8D94-4530-A856-4A0E504EBFEE}"/>
                </a:ext>
              </a:extLst>
            </p:cNvPr>
            <p:cNvSpPr txBox="1"/>
            <p:nvPr/>
          </p:nvSpPr>
          <p:spPr>
            <a:xfrm>
              <a:off x="7871158" y="2200517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Blair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D254F3A-4B54-47FA-809D-BC46C5C3030D}"/>
                </a:ext>
              </a:extLst>
            </p:cNvPr>
            <p:cNvSpPr txBox="1"/>
            <p:nvPr/>
          </p:nvSpPr>
          <p:spPr>
            <a:xfrm>
              <a:off x="8408871" y="2200517"/>
              <a:ext cx="104387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Sensale-Rodriguez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C91248-C5BD-4246-B00C-8DBF58AB5491}"/>
                </a:ext>
              </a:extLst>
            </p:cNvPr>
            <p:cNvSpPr txBox="1"/>
            <p:nvPr/>
          </p:nvSpPr>
          <p:spPr>
            <a:xfrm>
              <a:off x="9635677" y="2200517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Menon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02BAF1-2D6A-4842-A1C8-A86894141123}"/>
                </a:ext>
              </a:extLst>
            </p:cNvPr>
            <p:cNvSpPr txBox="1"/>
            <p:nvPr/>
          </p:nvSpPr>
          <p:spPr>
            <a:xfrm>
              <a:off x="10596668" y="2200517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Gao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6C3650-DB45-46F5-A581-7F0918098112}"/>
                </a:ext>
              </a:extLst>
            </p:cNvPr>
            <p:cNvSpPr txBox="1"/>
            <p:nvPr/>
          </p:nvSpPr>
          <p:spPr>
            <a:xfrm>
              <a:off x="7324993" y="4091383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Parvania</a:t>
              </a:r>
              <a:endParaRPr lang="en-US" sz="9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AB935B6-28F1-4F53-8BAF-4B063A9FFE63}"/>
                </a:ext>
              </a:extLst>
            </p:cNvPr>
            <p:cNvSpPr txBox="1"/>
            <p:nvPr/>
          </p:nvSpPr>
          <p:spPr>
            <a:xfrm>
              <a:off x="8330176" y="4091383"/>
              <a:ext cx="5116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Bodson</a:t>
              </a:r>
              <a:endParaRPr lang="en-US" sz="9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CE5168-4F60-4FD8-9022-B9D300AB7CD0}"/>
                </a:ext>
              </a:extLst>
            </p:cNvPr>
            <p:cNvSpPr txBox="1"/>
            <p:nvPr/>
          </p:nvSpPr>
          <p:spPr>
            <a:xfrm>
              <a:off x="9289220" y="4091383"/>
              <a:ext cx="3064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Liu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BF0903-1C0A-43E6-9707-240E177D2E4B}"/>
                </a:ext>
              </a:extLst>
            </p:cNvPr>
            <p:cNvSpPr txBox="1"/>
            <p:nvPr/>
          </p:nvSpPr>
          <p:spPr>
            <a:xfrm>
              <a:off x="9876823" y="4091383"/>
              <a:ext cx="10102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Sahraei-Ardakani</a:t>
              </a:r>
              <a:endParaRPr lang="en-US" sz="9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556412-D7E6-4C8F-94AE-D3DF47C387CB}"/>
                </a:ext>
              </a:extLst>
            </p:cNvPr>
            <p:cNvSpPr txBox="1"/>
            <p:nvPr/>
          </p:nvSpPr>
          <p:spPr>
            <a:xfrm>
              <a:off x="5083135" y="4099979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Scarpulla</a:t>
              </a:r>
              <a:endParaRPr lang="en-US" sz="9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4DF0A07-6CD6-4791-8051-F955EB2003B9}"/>
                </a:ext>
              </a:extLst>
            </p:cNvPr>
            <p:cNvSpPr txBox="1"/>
            <p:nvPr/>
          </p:nvSpPr>
          <p:spPr>
            <a:xfrm>
              <a:off x="294797" y="4099979"/>
              <a:ext cx="69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Solzbacher</a:t>
              </a:r>
              <a:endParaRPr lang="en-US" sz="9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51ADA5-8CB8-4DD1-9EF2-BA375C90AFE2}"/>
                </a:ext>
              </a:extLst>
            </p:cNvPr>
            <p:cNvSpPr txBox="1"/>
            <p:nvPr/>
          </p:nvSpPr>
          <p:spPr>
            <a:xfrm>
              <a:off x="1360507" y="4099979"/>
              <a:ext cx="3513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Kim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71C0B1-6B62-4904-B031-68EA5E902BAA}"/>
                </a:ext>
              </a:extLst>
            </p:cNvPr>
            <p:cNvSpPr txBox="1"/>
            <p:nvPr/>
          </p:nvSpPr>
          <p:spPr>
            <a:xfrm>
              <a:off x="2204738" y="4099979"/>
              <a:ext cx="7152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Tabib</a:t>
              </a:r>
              <a:r>
                <a:rPr lang="en-US" sz="900" dirty="0"/>
                <a:t>-Azar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F3C91D-43C5-4B7B-8EB6-7DCB69EBD887}"/>
                </a:ext>
              </a:extLst>
            </p:cNvPr>
            <p:cNvSpPr txBox="1"/>
            <p:nvPr/>
          </p:nvSpPr>
          <p:spPr>
            <a:xfrm>
              <a:off x="3163311" y="4099979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Yoon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9C79B5-FFA4-4758-8CD3-EBF64B6A0CB3}"/>
                </a:ext>
              </a:extLst>
            </p:cNvPr>
            <p:cNvSpPr txBox="1"/>
            <p:nvPr/>
          </p:nvSpPr>
          <p:spPr>
            <a:xfrm>
              <a:off x="4022423" y="4099979"/>
              <a:ext cx="7681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Mastrangelo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225B79-736C-446E-B390-74BE4F1F2260}"/>
                </a:ext>
              </a:extLst>
            </p:cNvPr>
            <p:cNvSpPr txBox="1"/>
            <p:nvPr/>
          </p:nvSpPr>
          <p:spPr>
            <a:xfrm>
              <a:off x="3361579" y="88447"/>
              <a:ext cx="5327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Myriad Pro" panose="020B0503030403020204"/>
                </a:rPr>
                <a:t>Research Areas and Faculty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B99D34C-69DD-4B6E-A937-FC164AC15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938" y="2900585"/>
              <a:ext cx="876580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6BA677C-6FB8-4414-ADE4-B732A063A0ED}"/>
                </a:ext>
              </a:extLst>
            </p:cNvPr>
            <p:cNvSpPr txBox="1"/>
            <p:nvPr/>
          </p:nvSpPr>
          <p:spPr>
            <a:xfrm>
              <a:off x="11233089" y="4099979"/>
              <a:ext cx="5501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George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59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BD2EF6-2D8A-405F-8CE6-7AD1A3F1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14350"/>
            <a:ext cx="9905998" cy="1040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2"/>
              </a:rPr>
              <a:t>Areas of Emphasis &amp; Certification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AA7B7-7652-4DA6-9790-73EFF1257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" y="1769322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3A19F-6BC8-4EC6-8BA2-687DC3FF6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54" y="1769322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F0B66-07C1-4E92-94A5-FEF4627B5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02" y="1769322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ECF9C-9BA2-4891-843A-1D7276632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0" y="1769322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445CF1-12CD-4FCE-B96C-537DF270E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98" y="1769322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4B64CF-837C-4351-8445-B4F090F90E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44" y="1769322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30F244-5490-47AF-A254-F7DB731866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" y="4087284"/>
            <a:ext cx="18288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9783CC-118B-4FBF-AAB1-025651943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54" y="4087284"/>
            <a:ext cx="18288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5A26F4-5A2E-4083-AB5A-20951CFED2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02" y="4087284"/>
            <a:ext cx="1828800" cy="182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AA937-8BC0-45F9-BBC8-10B9231A1A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0" y="4087284"/>
            <a:ext cx="1828800" cy="1828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54522C-1A63-4383-A337-50962724F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98" y="4087284"/>
            <a:ext cx="1828800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06230C9-C240-4D4F-B357-FCE50BE5C0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44" y="408728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A361CEF-FF57-4A5E-A1A5-8DD8998645A3}"/>
              </a:ext>
            </a:extLst>
          </p:cNvPr>
          <p:cNvSpPr/>
          <p:nvPr/>
        </p:nvSpPr>
        <p:spPr>
          <a:xfrm>
            <a:off x="5791193" y="2509043"/>
            <a:ext cx="5829301" cy="9199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More info in </a:t>
            </a:r>
          </a:p>
          <a:p>
            <a:pPr algn="r"/>
            <a:r>
              <a:rPr lang="en-US" dirty="0"/>
              <a:t>TB presentation </a:t>
            </a:r>
          </a:p>
          <a:p>
            <a:pPr algn="r"/>
            <a:r>
              <a:rPr lang="en-US" dirty="0"/>
              <a:t>after lunch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2E6E3-259F-47D9-92B7-F76D4798E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Student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F67F99-0A22-4BB8-9C28-F7F2C2A70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685131"/>
            <a:ext cx="4649783" cy="823912"/>
          </a:xfrm>
        </p:spPr>
        <p:txBody>
          <a:bodyPr/>
          <a:lstStyle/>
          <a:p>
            <a:r>
              <a:rPr lang="en-US" u="sng" dirty="0"/>
              <a:t>All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31FBB-375F-43CB-93D6-24077D87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0" y="2509043"/>
            <a:ext cx="4878391" cy="328215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2"/>
              </a:rPr>
              <a:t>Register for classes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Permission Code Requests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4"/>
              </a:rPr>
              <a:t>Submit Transcripts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5"/>
              </a:rPr>
              <a:t>Submit Immunizations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6"/>
              </a:rPr>
              <a:t>Activate </a:t>
            </a:r>
            <a:r>
              <a:rPr lang="en-US" dirty="0" err="1">
                <a:hlinkClick r:id="rId6"/>
              </a:rPr>
              <a:t>UCard</a:t>
            </a:r>
            <a:r>
              <a:rPr lang="en-US" dirty="0">
                <a:hlinkClick r:id="rId6"/>
              </a:rPr>
              <a:t> – Mobile ID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International Students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Attend ISSS Orientation</a:t>
            </a:r>
            <a:r>
              <a:rPr lang="en-US" dirty="0"/>
              <a:t>, Aug. 13, 14, or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8CF24E-8821-4B7D-9C1B-75A601CAD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1193" y="1685131"/>
            <a:ext cx="4646602" cy="823912"/>
          </a:xfrm>
        </p:spPr>
        <p:txBody>
          <a:bodyPr/>
          <a:lstStyle/>
          <a:p>
            <a:r>
              <a:rPr lang="en-US" u="sng" dirty="0"/>
              <a:t>Employed Students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185AD3-07A7-4EE4-A986-D11001BF7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1194" y="2509044"/>
            <a:ext cx="4875210" cy="328215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Get on Payroll </a:t>
            </a:r>
          </a:p>
          <a:p>
            <a:pPr lvl="1"/>
            <a:r>
              <a:rPr lang="en-US" b="1" dirty="0">
                <a:hlinkClick r:id="rId8"/>
              </a:rPr>
              <a:t>International Students</a:t>
            </a:r>
            <a:r>
              <a:rPr lang="en-US" dirty="0">
                <a:hlinkClick r:id="rId8"/>
              </a:rPr>
              <a:t>: Get a SSN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9"/>
              </a:rPr>
              <a:t>Request key access</a:t>
            </a:r>
            <a:r>
              <a:rPr lang="en-US" dirty="0"/>
              <a:t> from Lucinda (ECE Main Office) to get into research labs</a:t>
            </a:r>
          </a:p>
        </p:txBody>
      </p:sp>
    </p:spTree>
    <p:extLst>
      <p:ext uri="{BB962C8B-B14F-4D97-AF65-F5344CB8AC3E}">
        <p14:creationId xmlns:p14="http://schemas.microsoft.com/office/powerpoint/2010/main" val="2358175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8483</TotalTime>
  <Words>1720</Words>
  <Application>Microsoft Office PowerPoint</Application>
  <PresentationFormat>Widescreen</PresentationFormat>
  <Paragraphs>307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Myriad Pro</vt:lpstr>
      <vt:lpstr>Tw Cen MT</vt:lpstr>
      <vt:lpstr>Work Sans</vt:lpstr>
      <vt:lpstr>Circuit</vt:lpstr>
      <vt:lpstr>Dates to Know</vt:lpstr>
      <vt:lpstr>Virtual Campus Tour</vt:lpstr>
      <vt:lpstr>ECE New Grad Orientation</vt:lpstr>
      <vt:lpstr>PowerPoint Presentation</vt:lpstr>
      <vt:lpstr>PowerPoint Presentation</vt:lpstr>
      <vt:lpstr>Tuition &amp; Accounting Contact info</vt:lpstr>
      <vt:lpstr>PowerPoint Presentation</vt:lpstr>
      <vt:lpstr>Areas of Emphasis &amp; Certification</vt:lpstr>
      <vt:lpstr>New Student Steps</vt:lpstr>
      <vt:lpstr>Graduate Program Overview</vt:lpstr>
      <vt:lpstr>Graduate Supervisory Committee</vt:lpstr>
      <vt:lpstr>PhD Degree Pathways</vt:lpstr>
      <vt:lpstr>MS Program of Study Requirements</vt:lpstr>
      <vt:lpstr>Types of MS Programs</vt:lpstr>
      <vt:lpstr>PowerPoint Presentation</vt:lpstr>
      <vt:lpstr>Resources</vt:lpstr>
      <vt:lpstr>Academic</vt:lpstr>
      <vt:lpstr>Financial &amp; Career</vt:lpstr>
      <vt:lpstr>Social, Mental, and Physical Health</vt:lpstr>
      <vt:lpstr>Other Student Benefits</vt:lpstr>
      <vt:lpstr>Q &amp; A</vt:lpstr>
      <vt:lpstr> Tuition Benefit Information &amp; Requirements (TBP)</vt:lpstr>
      <vt:lpstr>STEPS To Get on Payroll</vt:lpstr>
      <vt:lpstr>Start Tuition Benefit Process</vt:lpstr>
      <vt:lpstr>Semester Pay Information</vt:lpstr>
      <vt:lpstr>Tuition Benefit Support</vt:lpstr>
      <vt:lpstr>Tuition Benefit Requirements and limits</vt:lpstr>
      <vt:lpstr>TBP DOES NOT COVER </vt:lpstr>
      <vt:lpstr>Health Insurance</vt:lpstr>
      <vt:lpstr>Graduate Subsidized Health Insurance Program (GSHIP)</vt:lpstr>
      <vt:lpstr>ISSS International Requirements </vt:lpstr>
      <vt:lpstr>Contact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Graduate Orientation</dc:title>
  <dc:creator>Liz Rowberry</dc:creator>
  <cp:lastModifiedBy>ELIZABETH ROWBERRY</cp:lastModifiedBy>
  <cp:revision>106</cp:revision>
  <dcterms:created xsi:type="dcterms:W3CDTF">2023-08-02T17:42:53Z</dcterms:created>
  <dcterms:modified xsi:type="dcterms:W3CDTF">2024-08-26T20:54:12Z</dcterms:modified>
</cp:coreProperties>
</file>