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7" r:id="rId4"/>
    <p:sldId id="271" r:id="rId5"/>
    <p:sldId id="381" r:id="rId6"/>
    <p:sldId id="378" r:id="rId7"/>
    <p:sldId id="269" r:id="rId8"/>
    <p:sldId id="263" r:id="rId9"/>
    <p:sldId id="379" r:id="rId10"/>
    <p:sldId id="262" r:id="rId11"/>
    <p:sldId id="258" r:id="rId12"/>
    <p:sldId id="382" r:id="rId13"/>
    <p:sldId id="383" r:id="rId14"/>
    <p:sldId id="3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44B8B0-A25C-4F11-914A-B8FF905F54EA}" v="45" dt="2022-08-16T20:47:07.966"/>
    <p1510:client id="{333A171F-9761-83D8-9087-FF9815EAB7C0}" v="156" dt="2022-08-01T19:46:49.954"/>
    <p1510:client id="{6BF59E8A-551D-4F0A-BAFE-7F51F5F1FB6E}" v="21" dt="2022-08-01T17:43:45.117"/>
    <p1510:client id="{A70980D4-5963-A41E-6E2D-3FD42AD3979D}" v="368" dt="2022-08-10T15:43:35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46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7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53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9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7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64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30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20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2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ce.utah.edu/graduate-writing-resources/" TargetMode="External"/><Relationship Id="rId3" Type="http://schemas.openxmlformats.org/officeDocument/2006/relationships/hyperlink" Target="https://lib.utah.edu/services/" TargetMode="External"/><Relationship Id="rId7" Type="http://schemas.openxmlformats.org/officeDocument/2006/relationships/hyperlink" Target="https://lib.utah.edu/protospace.php" TargetMode="External"/><Relationship Id="rId2" Type="http://schemas.openxmlformats.org/officeDocument/2006/relationships/hyperlink" Target="https://www.ece.utah.edu/all-resources/academic_resource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ib.utah.edu/spaces/graduate-student-reading-room.php" TargetMode="External"/><Relationship Id="rId11" Type="http://schemas.openxmlformats.org/officeDocument/2006/relationships/hyperlink" Target="https://gradschool.utah.edu/resources-hub/grammarly/index.php" TargetMode="External"/><Relationship Id="rId5" Type="http://schemas.openxmlformats.org/officeDocument/2006/relationships/hyperlink" Target="https://lib.utah.edu/spaces/family-reading-room.php" TargetMode="External"/><Relationship Id="rId10" Type="http://schemas.openxmlformats.org/officeDocument/2006/relationships/hyperlink" Target="https://writingcenter.utah.edu/graduate-services/e-tutoring.php" TargetMode="External"/><Relationship Id="rId4" Type="http://schemas.openxmlformats.org/officeDocument/2006/relationships/hyperlink" Target="https://lib.utah.edu/services/knowledge-commons/checkout-equipment-faq.php" TargetMode="External"/><Relationship Id="rId9" Type="http://schemas.openxmlformats.org/officeDocument/2006/relationships/hyperlink" Target="https://www.price.utah.edu/students/clear/grew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utah.joinhandshake.com/career_fairs/48367/student_preview?token=4VizsqK7JVUOvG8qHERovkYg_2-Nb3XN8S5cHN0mflfFuOvQJq2sVw" TargetMode="External"/><Relationship Id="rId3" Type="http://schemas.openxmlformats.org/officeDocument/2006/relationships/hyperlink" Target="https://financialwellness.utah.edu/" TargetMode="External"/><Relationship Id="rId7" Type="http://schemas.openxmlformats.org/officeDocument/2006/relationships/hyperlink" Target="https://utah.joinhandshake.com/career_fairs/48358/student_preview?token=gyMv08mWqWePrkNixPvV72FO37YwQ40nl58nHkTSeXCgapGI71GyPQ" TargetMode="External"/><Relationship Id="rId2" Type="http://schemas.openxmlformats.org/officeDocument/2006/relationships/hyperlink" Target="https://www.ece.utah.edu/all-resources/financial-assistance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price.utah.edu/students/current/club-rush" TargetMode="External"/><Relationship Id="rId5" Type="http://schemas.openxmlformats.org/officeDocument/2006/relationships/hyperlink" Target="https://careers.utah.edu/" TargetMode="External"/><Relationship Id="rId4" Type="http://schemas.openxmlformats.org/officeDocument/2006/relationships/hyperlink" Target="https://basicneeds.utah.edu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ice.utah.edu/students/diversity-resources/student-organizations/society-of-women-engineers" TargetMode="External"/><Relationship Id="rId13" Type="http://schemas.openxmlformats.org/officeDocument/2006/relationships/hyperlink" Target="https://getinvolved.utah.edu/organization/ksa" TargetMode="External"/><Relationship Id="rId18" Type="http://schemas.openxmlformats.org/officeDocument/2006/relationships/hyperlink" Target="https://getinvolved.utah.edu/organization/persa" TargetMode="External"/><Relationship Id="rId3" Type="http://schemas.openxmlformats.org/officeDocument/2006/relationships/hyperlink" Target="https://www.ece.utah.edu/all-resources/mental-health-resources/" TargetMode="External"/><Relationship Id="rId7" Type="http://schemas.openxmlformats.org/officeDocument/2006/relationships/hyperlink" Target="https://www.tbp.org/off/DisplayChapterInfo.cfm?ID=186" TargetMode="External"/><Relationship Id="rId12" Type="http://schemas.openxmlformats.org/officeDocument/2006/relationships/hyperlink" Target="https://getinvolved.utah.edu/organization/indian-students-association" TargetMode="External"/><Relationship Id="rId17" Type="http://schemas.openxmlformats.org/officeDocument/2006/relationships/hyperlink" Target="https://getinvolved.utah.edu/organization/pakistanstudentassociation" TargetMode="External"/><Relationship Id="rId2" Type="http://schemas.openxmlformats.org/officeDocument/2006/relationships/hyperlink" Target="https://www.ece.utah.edu/student-organizations/" TargetMode="External"/><Relationship Id="rId16" Type="http://schemas.openxmlformats.org/officeDocument/2006/relationships/hyperlink" Target="https://childcare.utah.edu/" TargetMode="External"/><Relationship Id="rId20" Type="http://schemas.openxmlformats.org/officeDocument/2006/relationships/hyperlink" Target="https://getinvolved.utah.edu/organization/thai-student-associatio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ce.utah.edu/grad-sac/" TargetMode="External"/><Relationship Id="rId11" Type="http://schemas.openxmlformats.org/officeDocument/2006/relationships/hyperlink" Target="https://getinvolved.utah.edu/organization/bangladeshi-student-association" TargetMode="External"/><Relationship Id="rId5" Type="http://schemas.openxmlformats.org/officeDocument/2006/relationships/hyperlink" Target="https://ieee.utahclubs.org/" TargetMode="External"/><Relationship Id="rId15" Type="http://schemas.openxmlformats.org/officeDocument/2006/relationships/hyperlink" Target="https://www.price.utah.edu/students/current/counseling" TargetMode="External"/><Relationship Id="rId10" Type="http://schemas.openxmlformats.org/officeDocument/2006/relationships/hyperlink" Target="https://getinvolved.utah.edu/organization/asa" TargetMode="External"/><Relationship Id="rId19" Type="http://schemas.openxmlformats.org/officeDocument/2006/relationships/hyperlink" Target="https://getinvolved.utah.edu/organization/saudi-students-club-at-u-of-u" TargetMode="External"/><Relationship Id="rId4" Type="http://schemas.openxmlformats.org/officeDocument/2006/relationships/hyperlink" Target="https://wellness.utah.edu/" TargetMode="External"/><Relationship Id="rId9" Type="http://schemas.openxmlformats.org/officeDocument/2006/relationships/hyperlink" Target="https://ucubesat.org/" TargetMode="External"/><Relationship Id="rId14" Type="http://schemas.openxmlformats.org/officeDocument/2006/relationships/hyperlink" Target="https://counselingcenter.utah.ed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e.utah.edu/graduate-course-offerings/" TargetMode="External"/><Relationship Id="rId2" Type="http://schemas.openxmlformats.org/officeDocument/2006/relationships/hyperlink" Target="https://www.ece.utah.edu/graduate-programs-in-ece/ms-degre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7374" y="1263404"/>
            <a:ext cx="8247189" cy="3115075"/>
          </a:xfrm>
        </p:spPr>
        <p:txBody>
          <a:bodyPr>
            <a:normAutofit fontScale="90000"/>
          </a:bodyPr>
          <a:lstStyle/>
          <a:p>
            <a:pPr algn="l"/>
            <a:r>
              <a:rPr lang="en-US" sz="7200" dirty="0">
                <a:solidFill>
                  <a:schemeClr val="accent1"/>
                </a:solidFill>
                <a:cs typeface="Calibri Light"/>
              </a:rPr>
              <a:t>Electrical &amp; Computer Engineering</a:t>
            </a:r>
            <a:br>
              <a:rPr lang="en-US" sz="7200" dirty="0">
                <a:solidFill>
                  <a:schemeClr val="accent1"/>
                </a:solidFill>
                <a:cs typeface="Calibri Light"/>
              </a:rPr>
            </a:br>
            <a:br>
              <a:rPr lang="en-US" sz="7200" dirty="0">
                <a:solidFill>
                  <a:schemeClr val="accent1"/>
                </a:solidFill>
                <a:cs typeface="Calibri Light"/>
              </a:rPr>
            </a:br>
            <a:r>
              <a:rPr lang="en-US" sz="7200" dirty="0">
                <a:solidFill>
                  <a:schemeClr val="accent1"/>
                </a:solidFill>
                <a:cs typeface="Calibri Light"/>
              </a:rPr>
              <a:t>How to graduate.</a:t>
            </a:r>
            <a:endParaRPr lang="en-US" sz="72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7374" y="4560432"/>
            <a:ext cx="8300202" cy="12281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cs typeface="Calibri"/>
              </a:rPr>
              <a:t>By John Bolke and Liz </a:t>
            </a:r>
            <a:r>
              <a:rPr lang="en-US" sz="2400" dirty="0" err="1">
                <a:solidFill>
                  <a:schemeClr val="tx1"/>
                </a:solidFill>
                <a:cs typeface="Calibri"/>
              </a:rPr>
              <a:t>Rowberry</a:t>
            </a:r>
            <a:r>
              <a:rPr lang="en-US" sz="2400" dirty="0">
                <a:solidFill>
                  <a:schemeClr val="tx1"/>
                </a:solidFill>
                <a:cs typeface="Calibri"/>
              </a:rPr>
              <a:t>.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E46F91-B52E-ECBC-C871-CE6736D33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pPr algn="l"/>
            <a:r>
              <a:rPr lang="en-US" sz="5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Program of Study Plan</a:t>
            </a:r>
            <a:endParaRPr lang="en-US" sz="54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689C7-77D4-5596-DBC9-F8147907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List of courses you plan to take, and which semester</a:t>
            </a:r>
            <a:endParaRPr lang="en-US" sz="2000" dirty="0">
              <a:ea typeface="Calibri"/>
              <a:cs typeface="Calibri"/>
            </a:endParaRPr>
          </a:p>
          <a:p>
            <a:r>
              <a:rPr lang="en-US" sz="2000" dirty="0">
                <a:ea typeface="+mn-lt"/>
                <a:cs typeface="+mn-lt"/>
              </a:rPr>
              <a:t>ECE Department + Grad School requirements </a:t>
            </a:r>
            <a:endParaRPr lang="en-US" sz="2000" dirty="0">
              <a:ea typeface="+mn-lt"/>
              <a:cs typeface="Calibri"/>
            </a:endParaRPr>
          </a:p>
          <a:p>
            <a:r>
              <a:rPr lang="en-US" sz="2000" dirty="0">
                <a:ea typeface="+mn-lt"/>
                <a:cs typeface="+mn-lt"/>
              </a:rPr>
              <a:t>May consult with your faculty advisor</a:t>
            </a:r>
            <a:endParaRPr lang="en-US" sz="2000" dirty="0">
              <a:ea typeface="Calibri"/>
              <a:cs typeface="Calibri"/>
            </a:endParaRPr>
          </a:p>
          <a:p>
            <a:endParaRPr lang="en-US" sz="16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1300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2CECB-69F0-15A0-9C30-3A24AD079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chemeClr val="tx1"/>
                </a:solidFill>
                <a:ea typeface="+mj-lt"/>
                <a:cs typeface="+mj-lt"/>
              </a:rPr>
              <a:t>Process to graduate Degree </a:t>
            </a:r>
            <a:endParaRPr lang="en-US" sz="44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96695-E583-DB64-6CE1-A7B600C50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764" y="1464213"/>
            <a:ext cx="5511800" cy="378441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2100" dirty="0">
                <a:ea typeface="+mn-lt"/>
                <a:cs typeface="+mn-lt"/>
              </a:rPr>
              <a:t>Fall 2024</a:t>
            </a:r>
          </a:p>
          <a:p>
            <a:pPr marL="457200" indent="-457200"/>
            <a:r>
              <a:rPr lang="en-US" sz="2100" dirty="0">
                <a:ea typeface="+mn-lt"/>
                <a:cs typeface="+mn-lt"/>
              </a:rPr>
              <a:t>Enroll in ECE 6900 Grad Seminar</a:t>
            </a:r>
          </a:p>
          <a:p>
            <a:pPr marL="914400" lvl="1" indent="-457200"/>
            <a:r>
              <a:rPr lang="en-US" sz="1900" dirty="0">
                <a:ea typeface="+mn-lt"/>
                <a:cs typeface="+mn-lt"/>
              </a:rPr>
              <a:t>Complete </a:t>
            </a:r>
            <a:r>
              <a:rPr lang="en-US" sz="1900" dirty="0" err="1">
                <a:ea typeface="+mn-lt"/>
                <a:cs typeface="+mn-lt"/>
              </a:rPr>
              <a:t>REd</a:t>
            </a:r>
            <a:r>
              <a:rPr lang="en-US" sz="1900" dirty="0">
                <a:ea typeface="+mn-lt"/>
                <a:cs typeface="+mn-lt"/>
              </a:rPr>
              <a:t> Trainings and Modules</a:t>
            </a:r>
          </a:p>
          <a:p>
            <a:pPr marL="0" indent="0">
              <a:buNone/>
            </a:pPr>
            <a:r>
              <a:rPr lang="en-US" sz="2100" dirty="0">
                <a:ea typeface="+mn-lt"/>
                <a:cs typeface="+mn-lt"/>
              </a:rPr>
              <a:t>Spring 2025</a:t>
            </a:r>
          </a:p>
          <a:p>
            <a:pPr marL="457200" indent="-457200"/>
            <a:r>
              <a:rPr lang="en-US" sz="2100" dirty="0">
                <a:ea typeface="+mn-lt"/>
                <a:cs typeface="+mn-lt"/>
              </a:rPr>
              <a:t>Enroll in ECE 6910</a:t>
            </a:r>
          </a:p>
          <a:p>
            <a:pPr marL="0" indent="0">
              <a:buNone/>
            </a:pPr>
            <a:r>
              <a:rPr lang="en-US" sz="2100" dirty="0">
                <a:ea typeface="+mn-lt"/>
                <a:cs typeface="+mn-lt"/>
              </a:rPr>
              <a:t>Semester you will complete 30 credit hour, apply to graduate by deadline (add/drop deadline)</a:t>
            </a:r>
            <a:endParaRPr lang="en-US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78297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>
            <a:extLst>
              <a:ext uri="{FF2B5EF4-FFF2-40B4-BE49-F238E27FC236}">
                <a16:creationId xmlns:a16="http://schemas.microsoft.com/office/drawing/2014/main" id="{15CBB9F9-303A-4F6A-A2AE-8EB3B0FC0395}"/>
              </a:ext>
            </a:extLst>
          </p:cNvPr>
          <p:cNvSpPr txBox="1">
            <a:spLocks/>
          </p:cNvSpPr>
          <p:nvPr/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hlinkClick r:id="rId2"/>
              </a:rPr>
              <a:t>Academic</a:t>
            </a:r>
            <a:endParaRPr lang="en-US" dirty="0"/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CCD718C5-9D22-4B1D-9A9E-D400F1CE7170}"/>
              </a:ext>
            </a:extLst>
          </p:cNvPr>
          <p:cNvSpPr txBox="1">
            <a:spLocks/>
          </p:cNvSpPr>
          <p:nvPr/>
        </p:nvSpPr>
        <p:spPr>
          <a:xfrm>
            <a:off x="1141414" y="1901556"/>
            <a:ext cx="4484324" cy="354171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100" b="1">
                <a:hlinkClick r:id="rId3"/>
              </a:rPr>
              <a:t>Library</a:t>
            </a:r>
            <a:endParaRPr lang="en-US" sz="31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>
                <a:hlinkClick r:id="rId4"/>
              </a:rPr>
              <a:t>Equipment Checkout </a:t>
            </a:r>
            <a:r>
              <a:rPr lang="en-US" sz="3100"/>
              <a:t>(i.e. laptops)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>
                <a:hlinkClick r:id="rId5"/>
              </a:rPr>
              <a:t>Family Reading Room</a:t>
            </a:r>
            <a:endParaRPr lang="en-US" sz="31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>
                <a:hlinkClick r:id="rId6"/>
              </a:rPr>
              <a:t>Graduate Reading Room</a:t>
            </a:r>
            <a:endParaRPr lang="en-US" sz="31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>
                <a:hlinkClick r:id="rId7"/>
              </a:rPr>
              <a:t>Protospace</a:t>
            </a:r>
            <a:endParaRPr lang="en-US" sz="3100"/>
          </a:p>
          <a:p>
            <a:pPr marL="742950" lvl="1" indent="-285750"/>
            <a:r>
              <a:rPr lang="en-US" sz="2700"/>
              <a:t>3D Printers, sewing machines, podcast booths, graphic tablets, etc.</a:t>
            </a:r>
          </a:p>
          <a:p>
            <a:endParaRPr lang="en-US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17EF656C-E038-4A1F-85CF-8B83B914B150}"/>
              </a:ext>
            </a:extLst>
          </p:cNvPr>
          <p:cNvSpPr txBox="1">
            <a:spLocks/>
          </p:cNvSpPr>
          <p:nvPr/>
        </p:nvSpPr>
        <p:spPr>
          <a:xfrm>
            <a:off x="5901179" y="1898898"/>
            <a:ext cx="6061435" cy="433792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100" b="1"/>
              <a:t>Writing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>
                <a:hlinkClick r:id="rId8"/>
              </a:rPr>
              <a:t>ECE Graduate Writing Resources &amp; Templates</a:t>
            </a:r>
            <a:endParaRPr lang="en-US" sz="31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>
                <a:hlinkClick r:id="rId9"/>
              </a:rPr>
              <a:t>GREW Center</a:t>
            </a:r>
            <a:r>
              <a:rPr lang="en-US" sz="2100" i="1"/>
              <a:t> - </a:t>
            </a:r>
            <a:r>
              <a:rPr lang="en-US" sz="2300" i="1"/>
              <a:t>Graduate Research Engineering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>
                <a:hlinkClick r:id="rId10"/>
              </a:rPr>
              <a:t>Writing Center eTutoring</a:t>
            </a:r>
            <a:endParaRPr lang="en-US" sz="31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>
                <a:hlinkClick r:id="rId11"/>
              </a:rPr>
              <a:t>Grammarly Premium</a:t>
            </a:r>
            <a:endParaRPr lang="en-US" sz="31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1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100" b="1"/>
              <a:t>Check your UMail Regularly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/>
              <a:t>ECE Graduate Newsletter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06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>
            <a:extLst>
              <a:ext uri="{FF2B5EF4-FFF2-40B4-BE49-F238E27FC236}">
                <a16:creationId xmlns:a16="http://schemas.microsoft.com/office/drawing/2014/main" id="{B80689A5-B139-4441-A0D5-4BC63EE9D39B}"/>
              </a:ext>
            </a:extLst>
          </p:cNvPr>
          <p:cNvSpPr txBox="1">
            <a:spLocks/>
          </p:cNvSpPr>
          <p:nvPr/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hlinkClick r:id="rId2"/>
              </a:rPr>
              <a:t>Financial &amp; Career</a:t>
            </a:r>
            <a:endParaRPr lang="en-US" dirty="0"/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5067FA8A-7BFC-43FF-B9A8-D6F25A48E044}"/>
              </a:ext>
            </a:extLst>
          </p:cNvPr>
          <p:cNvSpPr txBox="1">
            <a:spLocks/>
          </p:cNvSpPr>
          <p:nvPr/>
        </p:nvSpPr>
        <p:spPr>
          <a:xfrm>
            <a:off x="1141410" y="2249486"/>
            <a:ext cx="4878389" cy="354171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3000" b="1">
                <a:hlinkClick r:id="rId3"/>
              </a:rPr>
              <a:t>Financial Wellness Center</a:t>
            </a:r>
            <a:endParaRPr lang="en-US" sz="3000" b="1"/>
          </a:p>
          <a:p>
            <a:r>
              <a:rPr lang="en-US" sz="3000"/>
              <a:t>Free and confidential consultation with an accredited financial counselor.</a:t>
            </a:r>
          </a:p>
          <a:p>
            <a:endParaRPr lang="en-US" sz="300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3000" b="1">
                <a:hlinkClick r:id="rId4"/>
              </a:rPr>
              <a:t>Basic Needs Collective</a:t>
            </a:r>
            <a:endParaRPr lang="en-US" sz="3000" b="1"/>
          </a:p>
          <a:p>
            <a:r>
              <a:rPr lang="en-US" sz="3000"/>
              <a:t>Find resources for affordable housing, childcare, food, insurance, legal services, and more.</a:t>
            </a:r>
          </a:p>
          <a:p>
            <a:endParaRPr lang="en-US"/>
          </a:p>
          <a:p>
            <a:endParaRPr lang="en-US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CD6AB7B5-1F32-4E26-AB28-54FF6654FB8A}"/>
              </a:ext>
            </a:extLst>
          </p:cNvPr>
          <p:cNvSpPr txBox="1">
            <a:spLocks/>
          </p:cNvSpPr>
          <p:nvPr/>
        </p:nvSpPr>
        <p:spPr>
          <a:xfrm>
            <a:off x="6094412" y="2249486"/>
            <a:ext cx="5890491" cy="2932113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2200" b="1" dirty="0" err="1">
                <a:hlinkClick r:id="rId5"/>
              </a:rPr>
              <a:t>UCareer</a:t>
            </a:r>
            <a:r>
              <a:rPr lang="en-US" sz="2200" b="1" dirty="0">
                <a:hlinkClick r:id="rId5"/>
              </a:rPr>
              <a:t> Success</a:t>
            </a:r>
            <a:endParaRPr lang="en-US" sz="2200" b="1" dirty="0"/>
          </a:p>
          <a:p>
            <a:pPr marL="285750" indent="-285750">
              <a:spcBef>
                <a:spcPts val="0"/>
              </a:spcBef>
            </a:pPr>
            <a:r>
              <a:rPr lang="en-US" sz="2200" dirty="0"/>
              <a:t>Free resume help and professional headshots</a:t>
            </a:r>
          </a:p>
          <a:p>
            <a:pPr marL="285750" indent="-285750">
              <a:spcBef>
                <a:spcPts val="0"/>
              </a:spcBef>
            </a:pPr>
            <a:r>
              <a:rPr lang="en-US" sz="2200" dirty="0"/>
              <a:t>Interview Rooms w/ video setup</a:t>
            </a:r>
          </a:p>
          <a:p>
            <a:pPr marL="285750" indent="-285750">
              <a:spcBef>
                <a:spcPts val="0"/>
              </a:spcBef>
            </a:pPr>
            <a:r>
              <a:rPr lang="en-US" sz="2200" dirty="0"/>
              <a:t>Career Closet – free business clothes</a:t>
            </a:r>
          </a:p>
          <a:p>
            <a:pPr marL="285750" indent="-285750">
              <a:spcBef>
                <a:spcPts val="0"/>
              </a:spcBef>
            </a:pPr>
            <a:r>
              <a:rPr lang="en-US" sz="2200" dirty="0"/>
              <a:t>Register to attend Career Fairs</a:t>
            </a:r>
          </a:p>
          <a:p>
            <a:pPr marL="742950" lvl="1" indent="-285750">
              <a:spcBef>
                <a:spcPts val="0"/>
              </a:spcBef>
            </a:pPr>
            <a:r>
              <a:rPr lang="en-US" sz="2100" dirty="0"/>
              <a:t>Aug. 28</a:t>
            </a:r>
            <a:r>
              <a:rPr lang="en-US" sz="2100" baseline="30000" dirty="0"/>
              <a:t>th</a:t>
            </a:r>
            <a:r>
              <a:rPr lang="en-US" sz="2100" dirty="0"/>
              <a:t>: </a:t>
            </a:r>
            <a:r>
              <a:rPr lang="en-US" sz="2100" dirty="0">
                <a:hlinkClick r:id="rId6"/>
              </a:rPr>
              <a:t>Engineering Club Rush</a:t>
            </a:r>
            <a:endParaRPr lang="en-US" sz="2100" dirty="0"/>
          </a:p>
          <a:p>
            <a:pPr marL="742950" lvl="1" indent="-285750">
              <a:spcBef>
                <a:spcPts val="0"/>
              </a:spcBef>
            </a:pPr>
            <a:r>
              <a:rPr lang="en-US" sz="2100" dirty="0"/>
              <a:t>Sept 24</a:t>
            </a:r>
            <a:r>
              <a:rPr lang="en-US" sz="2100" baseline="30000" dirty="0"/>
              <a:t>th</a:t>
            </a:r>
            <a:r>
              <a:rPr lang="en-US" sz="2100" dirty="0"/>
              <a:t>: </a:t>
            </a:r>
            <a:r>
              <a:rPr lang="en-US" sz="2100" dirty="0">
                <a:hlinkClick r:id="rId7"/>
              </a:rPr>
              <a:t>Campus-Wide Internship &amp; Career Fair</a:t>
            </a:r>
            <a:endParaRPr lang="en-US" sz="2100" dirty="0"/>
          </a:p>
          <a:p>
            <a:pPr marL="742950" lvl="1" indent="-285750">
              <a:spcBef>
                <a:spcPts val="0"/>
              </a:spcBef>
            </a:pPr>
            <a:r>
              <a:rPr lang="en-US" sz="2100" b="1" dirty="0"/>
              <a:t>**Oct 1</a:t>
            </a:r>
            <a:r>
              <a:rPr lang="en-US" sz="2100" b="1" baseline="30000" dirty="0"/>
              <a:t>st</a:t>
            </a:r>
            <a:r>
              <a:rPr lang="en-US" sz="2100" b="1" dirty="0"/>
              <a:t>: </a:t>
            </a:r>
            <a:r>
              <a:rPr lang="en-US" sz="2100" b="1" dirty="0">
                <a:hlinkClick r:id="rId8"/>
              </a:rPr>
              <a:t>STEM Internship &amp; Career Fair</a:t>
            </a:r>
            <a:r>
              <a:rPr lang="en-US" sz="2100" b="1" dirty="0"/>
              <a:t>**</a:t>
            </a:r>
            <a:endParaRPr lang="en-US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796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DD087-08EA-4FEA-96BF-429E2D308299}"/>
              </a:ext>
            </a:extLst>
          </p:cNvPr>
          <p:cNvSpPr txBox="1">
            <a:spLocks/>
          </p:cNvSpPr>
          <p:nvPr/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hlinkClick r:id="rId2"/>
              </a:rPr>
              <a:t>Social</a:t>
            </a:r>
            <a:r>
              <a:rPr lang="en-US"/>
              <a:t>, </a:t>
            </a:r>
            <a:r>
              <a:rPr lang="en-US">
                <a:hlinkClick r:id="rId3"/>
              </a:rPr>
              <a:t>Mental</a:t>
            </a:r>
            <a:r>
              <a:rPr lang="en-US"/>
              <a:t>, and </a:t>
            </a:r>
            <a:r>
              <a:rPr lang="en-US">
                <a:hlinkClick r:id="rId4"/>
              </a:rPr>
              <a:t>Physical 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13427-1F4D-490C-9590-3778CAEA51CE}"/>
              </a:ext>
            </a:extLst>
          </p:cNvPr>
          <p:cNvSpPr txBox="1">
            <a:spLocks/>
          </p:cNvSpPr>
          <p:nvPr/>
        </p:nvSpPr>
        <p:spPr>
          <a:xfrm>
            <a:off x="473694" y="1634836"/>
            <a:ext cx="5148942" cy="507947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dirty="0">
                <a:hlinkClick r:id="rId5"/>
              </a:rPr>
              <a:t>IEEE</a:t>
            </a:r>
            <a:endParaRPr lang="en-US" sz="1900" dirty="0"/>
          </a:p>
          <a:p>
            <a:r>
              <a:rPr lang="en-US" sz="1900" dirty="0">
                <a:hlinkClick r:id="rId6"/>
              </a:rPr>
              <a:t>Grad SAC (Student Advisory Council)</a:t>
            </a:r>
            <a:endParaRPr lang="en-US" sz="1900" dirty="0"/>
          </a:p>
          <a:p>
            <a:r>
              <a:rPr lang="en-US" sz="1900" dirty="0">
                <a:hlinkClick r:id="rId7"/>
              </a:rPr>
              <a:t>Tau Beta Pi</a:t>
            </a:r>
            <a:endParaRPr lang="en-US" sz="1900" dirty="0"/>
          </a:p>
          <a:p>
            <a:r>
              <a:rPr lang="en-US" sz="1900" dirty="0">
                <a:hlinkClick r:id="rId8"/>
              </a:rPr>
              <a:t>Society of Women Engineers</a:t>
            </a:r>
            <a:endParaRPr lang="en-US" sz="1900" dirty="0"/>
          </a:p>
          <a:p>
            <a:r>
              <a:rPr lang="en-US" sz="1900" dirty="0" err="1">
                <a:hlinkClick r:id="rId9"/>
              </a:rPr>
              <a:t>UCubeSat</a:t>
            </a:r>
            <a:endParaRPr lang="en-US" sz="1900" dirty="0"/>
          </a:p>
          <a:p>
            <a:r>
              <a:rPr lang="en-US" sz="1900" dirty="0"/>
              <a:t>International Clubs and Associations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sz="1400" dirty="0">
                <a:hlinkClick r:id="rId10"/>
              </a:rPr>
              <a:t>Arab Student Association</a:t>
            </a:r>
            <a:endParaRPr lang="en-US" sz="1400" dirty="0"/>
          </a:p>
          <a:p>
            <a:pPr lvl="1">
              <a:lnSpc>
                <a:spcPct val="100000"/>
              </a:lnSpc>
              <a:spcBef>
                <a:spcPts val="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sz="1400" dirty="0">
                <a:hlinkClick r:id="rId11"/>
              </a:rPr>
              <a:t>Bangladeshi Student Association</a:t>
            </a:r>
            <a:endParaRPr lang="en-US" sz="1400" dirty="0"/>
          </a:p>
          <a:p>
            <a:pPr lvl="1">
              <a:lnSpc>
                <a:spcPct val="100000"/>
              </a:lnSpc>
              <a:spcBef>
                <a:spcPts val="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sz="1400" dirty="0">
                <a:hlinkClick r:id="rId12"/>
              </a:rPr>
              <a:t>Indian Student Association</a:t>
            </a:r>
            <a:endParaRPr lang="en-US" sz="1400" dirty="0"/>
          </a:p>
          <a:p>
            <a:pPr lvl="1">
              <a:lnSpc>
                <a:spcPct val="100000"/>
              </a:lnSpc>
              <a:spcBef>
                <a:spcPts val="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sz="1400" dirty="0">
                <a:hlinkClick r:id="rId13"/>
              </a:rPr>
              <a:t>Korean Student Association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66F48-CF64-4D7F-8BD3-7FE33B8875E3}"/>
              </a:ext>
            </a:extLst>
          </p:cNvPr>
          <p:cNvSpPr txBox="1">
            <a:spLocks/>
          </p:cNvSpPr>
          <p:nvPr/>
        </p:nvSpPr>
        <p:spPr>
          <a:xfrm>
            <a:off x="7312297" y="2097088"/>
            <a:ext cx="4564880" cy="36941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1900" b="1" dirty="0"/>
              <a:t>Please let us know if you need support!</a:t>
            </a:r>
          </a:p>
          <a:p>
            <a:pPr lvl="1"/>
            <a:r>
              <a:rPr lang="en-US" sz="1700" dirty="0"/>
              <a:t>Withdrawal Deadline Oct. 18</a:t>
            </a:r>
            <a:r>
              <a:rPr lang="en-US" sz="1700" baseline="30000" dirty="0"/>
              <a:t>th</a:t>
            </a:r>
            <a:r>
              <a:rPr lang="en-US" sz="1700" dirty="0"/>
              <a:t> </a:t>
            </a:r>
          </a:p>
          <a:p>
            <a:pPr lvl="1"/>
            <a:r>
              <a:rPr lang="en-US" sz="1700" dirty="0"/>
              <a:t>Request Leave of Absence by add/drop deadline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1900" dirty="0">
                <a:hlinkClick r:id="rId14"/>
              </a:rPr>
              <a:t>University Counseling Center</a:t>
            </a:r>
            <a:endParaRPr lang="en-US" sz="19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sz="1900" dirty="0">
                <a:hlinkClick r:id="rId15"/>
              </a:rPr>
              <a:t>College of Engineering Counseling Services</a:t>
            </a:r>
            <a:endParaRPr lang="en-US" sz="19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sz="1900" dirty="0">
                <a:hlinkClick r:id="rId4"/>
              </a:rPr>
              <a:t>Center for Student Wellness</a:t>
            </a:r>
            <a:endParaRPr lang="en-US" sz="19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sz="2000" dirty="0">
                <a:hlinkClick r:id="rId16"/>
              </a:rPr>
              <a:t>Student Parent Support Center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38CBC4-87B3-4101-BE77-D98B641D8BF5}"/>
              </a:ext>
            </a:extLst>
          </p:cNvPr>
          <p:cNvSpPr txBox="1"/>
          <p:nvPr/>
        </p:nvSpPr>
        <p:spPr>
          <a:xfrm>
            <a:off x="3613392" y="4376223"/>
            <a:ext cx="32925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>
                <a:hlinkClick r:id="rId17"/>
              </a:rPr>
              <a:t>Pakistan Student Association</a:t>
            </a:r>
            <a:endParaRPr lang="en-US" sz="1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>
                <a:hlinkClick r:id="rId18"/>
              </a:rPr>
              <a:t>Persian Student Association</a:t>
            </a:r>
            <a:endParaRPr lang="en-US" sz="1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>
                <a:hlinkClick r:id="rId19"/>
              </a:rPr>
              <a:t>Saudi Student Association</a:t>
            </a:r>
            <a:endParaRPr lang="en-US" sz="1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>
                <a:hlinkClick r:id="rId20"/>
              </a:rPr>
              <a:t>Thai Student Association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6465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0307-9E01-4F63-8664-5230B5F2C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28E99-5063-4AB0-9EC1-493F7B0A0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3409" y="2237674"/>
            <a:ext cx="6269591" cy="2382651"/>
          </a:xfrm>
        </p:spPr>
        <p:txBody>
          <a:bodyPr>
            <a:normAutofit fontScale="92500"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ECE Graduate Newsletter</a:t>
            </a:r>
          </a:p>
          <a:p>
            <a:r>
              <a:rPr lang="en-US" sz="2800" dirty="0">
                <a:solidFill>
                  <a:srgbClr val="7030A0"/>
                </a:solidFill>
              </a:rPr>
              <a:t>Instagram</a:t>
            </a:r>
            <a:r>
              <a:rPr lang="en-US" sz="2800" dirty="0"/>
              <a:t> – Instagram.com/</a:t>
            </a:r>
            <a:r>
              <a:rPr lang="en-US" sz="2800" dirty="0" err="1"/>
              <a:t>uofuece</a:t>
            </a:r>
            <a:r>
              <a:rPr lang="en-US" sz="2800" dirty="0"/>
              <a:t> </a:t>
            </a:r>
          </a:p>
          <a:p>
            <a:r>
              <a:rPr lang="en-US" sz="2800" dirty="0">
                <a:solidFill>
                  <a:srgbClr val="002060"/>
                </a:solidFill>
              </a:rPr>
              <a:t>Facebook</a:t>
            </a:r>
            <a:r>
              <a:rPr lang="en-US" sz="2800" dirty="0"/>
              <a:t> – facebook.com/</a:t>
            </a:r>
            <a:r>
              <a:rPr lang="en-US" sz="2800" dirty="0" err="1"/>
              <a:t>UofUECE</a:t>
            </a:r>
            <a:endParaRPr lang="en-US" sz="2800" dirty="0"/>
          </a:p>
          <a:p>
            <a:r>
              <a:rPr lang="en-US" sz="2800" dirty="0">
                <a:solidFill>
                  <a:srgbClr val="00B0F0"/>
                </a:solidFill>
              </a:rPr>
              <a:t>Twitter</a:t>
            </a:r>
            <a:r>
              <a:rPr lang="en-US" sz="2800" dirty="0"/>
              <a:t> – x.com/</a:t>
            </a:r>
            <a:r>
              <a:rPr lang="en-US" sz="2800" dirty="0" err="1"/>
              <a:t>UofUECE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2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0E5923-E5D7-8E56-D351-18A4CAAC5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chemeClr val="tx1"/>
                </a:solidFill>
                <a:ea typeface="Calibri Light"/>
                <a:cs typeface="Calibri Light"/>
              </a:rPr>
              <a:t>MS Possible Tracks</a:t>
            </a:r>
            <a:endParaRPr lang="en-US" sz="44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3A597-925E-3A62-56CC-5CBC28753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Computer Engineering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Electrical Engineering</a:t>
            </a:r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Description on ECE Website:</a:t>
            </a:r>
            <a:endParaRPr lang="en-US" dirty="0"/>
          </a:p>
          <a:p>
            <a:r>
              <a:rPr lang="en-US" dirty="0">
                <a:ea typeface="+mn-lt"/>
                <a:cs typeface="+mn-lt"/>
                <a:hlinkClick r:id="rId2"/>
              </a:rPr>
              <a:t>https://www.ece.utah.edu/graduate-programs-in-ece/ms-degree/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3"/>
              </a:rPr>
              <a:t>https://www.ece.utah.edu/graduate-course-offerings/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086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27A33-8D62-4CC0-A79E-55CB7279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333433-FED7-4A90-AF2D-8D45806748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164" y="557556"/>
            <a:ext cx="2614228" cy="26142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F8146A-0466-40B2-983E-4D09784E12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590" y="561509"/>
            <a:ext cx="2614228" cy="26142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5E45F9-55C2-4882-9463-EBC7FE9952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208" y="3686216"/>
            <a:ext cx="2615184" cy="26142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636B48-8C82-4272-8073-AF4AC8DFA0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590" y="3686216"/>
            <a:ext cx="2614228" cy="261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9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80C9EBCF-4C6A-4A1F-AB55-17D5FAD02D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576211"/>
              </p:ext>
            </p:extLst>
          </p:nvPr>
        </p:nvGraphicFramePr>
        <p:xfrm>
          <a:off x="0" y="1760294"/>
          <a:ext cx="12192000" cy="2693943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3748491185"/>
                    </a:ext>
                  </a:extLst>
                </a:gridCol>
                <a:gridCol w="5732690">
                  <a:extLst>
                    <a:ext uri="{9D8B030D-6E8A-4147-A177-3AD203B41FA5}">
                      <a16:colId xmlns:a16="http://schemas.microsoft.com/office/drawing/2014/main" val="3796855373"/>
                    </a:ext>
                  </a:extLst>
                </a:gridCol>
                <a:gridCol w="5153024">
                  <a:extLst>
                    <a:ext uri="{9D8B030D-6E8A-4147-A177-3AD203B41FA5}">
                      <a16:colId xmlns:a16="http://schemas.microsoft.com/office/drawing/2014/main" val="3839043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Track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Electrical Engineering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Computer Engineering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742224"/>
                  </a:ext>
                </a:extLst>
              </a:tr>
              <a:tr h="8649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Required Courses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900" dirty="0"/>
                        <a:t>ECE 6900 Graduate Seminar I (Fall)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900" dirty="0"/>
                        <a:t>ECE 6910 Graduate Seminar II (Spring)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900" dirty="0"/>
                        <a:t>ECE 6710 Digital VLSI Design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900" dirty="0"/>
                        <a:t>ECE 6810 Computer Architecture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900" dirty="0"/>
                        <a:t>2-4 Restricted Elective List courses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846181"/>
                  </a:ext>
                </a:extLst>
              </a:tr>
              <a:tr h="13375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Criteria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dirty="0"/>
                        <a:t>3.0 GPA on courses listed on Program of Study, no grade lower than C-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18+ of those must be ECE 6000-7000 level courses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Up to 12 hours of Allied courses accepted (Graduate Seminar counted as Allied)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Final Exam Course Requirement Fulfilled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377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AFFAAB-BA4F-4CCC-ACA3-367A3A96374B}"/>
              </a:ext>
            </a:extLst>
          </p:cNvPr>
          <p:cNvSpPr txBox="1"/>
          <p:nvPr/>
        </p:nvSpPr>
        <p:spPr>
          <a:xfrm>
            <a:off x="1046160" y="416578"/>
            <a:ext cx="10099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MS Degree Requirements </a:t>
            </a:r>
          </a:p>
          <a:p>
            <a:r>
              <a:rPr lang="en-US" sz="2800" b="1" dirty="0"/>
              <a:t>(this includes Milestone MS for PhD)</a:t>
            </a:r>
          </a:p>
        </p:txBody>
      </p:sp>
    </p:spTree>
    <p:extLst>
      <p:ext uri="{BB962C8B-B14F-4D97-AF65-F5344CB8AC3E}">
        <p14:creationId xmlns:p14="http://schemas.microsoft.com/office/powerpoint/2010/main" val="269747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9DDE3-BE0A-4ACF-A81D-2DD8FDCB2F10}"/>
              </a:ext>
            </a:extLst>
          </p:cNvPr>
          <p:cNvSpPr txBox="1">
            <a:spLocks noChangeArrowheads="1"/>
          </p:cNvSpPr>
          <p:nvPr/>
        </p:nvSpPr>
        <p:spPr>
          <a:xfrm>
            <a:off x="1141411" y="619126"/>
            <a:ext cx="9906000" cy="147796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6000" dirty="0">
                <a:ea typeface="ＭＳ Ｐゴシック" panose="020B0600070205080204" pitchFamily="34" charset="-128"/>
              </a:rPr>
              <a:t>MS Program Final Exam Options</a:t>
            </a: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5971EFEB-683E-4F29-80DC-818F7F0C2867}"/>
              </a:ext>
            </a:extLst>
          </p:cNvPr>
          <p:cNvSpPr txBox="1">
            <a:spLocks/>
          </p:cNvSpPr>
          <p:nvPr/>
        </p:nvSpPr>
        <p:spPr>
          <a:xfrm>
            <a:off x="1141410" y="1900951"/>
            <a:ext cx="3145536" cy="8239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/>
              <a:t>COURSEWORK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15353FC-B5DA-4ADF-860D-32C110400B2C}"/>
              </a:ext>
            </a:extLst>
          </p:cNvPr>
          <p:cNvSpPr txBox="1">
            <a:spLocks noChangeArrowheads="1"/>
          </p:cNvSpPr>
          <p:nvPr/>
        </p:nvSpPr>
        <p:spPr>
          <a:xfrm>
            <a:off x="1141410" y="2998108"/>
            <a:ext cx="3145536" cy="3458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Students complete a course from the approved Final Exam List with a B or higher.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2EF965-05C6-49E0-993F-414E8B019EE8}"/>
              </a:ext>
            </a:extLst>
          </p:cNvPr>
          <p:cNvSpPr txBox="1">
            <a:spLocks/>
          </p:cNvSpPr>
          <p:nvPr/>
        </p:nvSpPr>
        <p:spPr>
          <a:xfrm>
            <a:off x="4523233" y="1899710"/>
            <a:ext cx="3145536" cy="823912"/>
          </a:xfrm>
          <a:prstGeom prst="rect">
            <a:avLst/>
          </a:prstGeom>
          <a:solidFill>
            <a:srgbClr val="B1DAFF"/>
          </a:solidFill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/>
              <a:t>PROJECT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A340A53D-A059-4C33-8EE8-E40027BDF8B1}"/>
              </a:ext>
            </a:extLst>
          </p:cNvPr>
          <p:cNvSpPr txBox="1">
            <a:spLocks/>
          </p:cNvSpPr>
          <p:nvPr/>
        </p:nvSpPr>
        <p:spPr>
          <a:xfrm>
            <a:off x="7898956" y="2998108"/>
            <a:ext cx="3434061" cy="3456074"/>
          </a:xfrm>
          <a:prstGeom prst="rect">
            <a:avLst/>
          </a:prstGeom>
          <a:solidFill>
            <a:srgbClr val="BDD8D7"/>
          </a:solidFill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6-10 Credits ECE 6950/6970</a:t>
            </a:r>
          </a:p>
          <a:p>
            <a:r>
              <a:rPr lang="en-US" dirty="0"/>
              <a:t>Students start Project option</a:t>
            </a:r>
          </a:p>
          <a:p>
            <a:r>
              <a:rPr lang="en-US" dirty="0"/>
              <a:t>After all 6 credits are completed, assess work with advisor</a:t>
            </a:r>
          </a:p>
          <a:p>
            <a:r>
              <a:rPr lang="en-US" dirty="0"/>
              <a:t>If advisor approves their work, they may convert project to thesis</a:t>
            </a:r>
          </a:p>
          <a:p>
            <a:r>
              <a:rPr lang="en-US" dirty="0"/>
              <a:t>Proposal/defense cannot be done the same semester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191284E3-6E0D-4F97-8C76-FCAFD4003C55}"/>
              </a:ext>
            </a:extLst>
          </p:cNvPr>
          <p:cNvSpPr txBox="1">
            <a:spLocks/>
          </p:cNvSpPr>
          <p:nvPr/>
        </p:nvSpPr>
        <p:spPr>
          <a:xfrm>
            <a:off x="7905055" y="1918368"/>
            <a:ext cx="3427961" cy="823912"/>
          </a:xfrm>
          <a:prstGeom prst="rect">
            <a:avLst/>
          </a:prstGeom>
          <a:solidFill>
            <a:srgbClr val="BDD8D7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400" b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/>
              <a:t>Thesis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0D05CB4-41F6-4B15-8FF8-F9E68B3686BE}"/>
              </a:ext>
            </a:extLst>
          </p:cNvPr>
          <p:cNvSpPr txBox="1">
            <a:spLocks/>
          </p:cNvSpPr>
          <p:nvPr/>
        </p:nvSpPr>
        <p:spPr>
          <a:xfrm>
            <a:off x="4519821" y="2998107"/>
            <a:ext cx="3146260" cy="3458110"/>
          </a:xfrm>
          <a:prstGeom prst="rect">
            <a:avLst/>
          </a:prstGeom>
          <a:solidFill>
            <a:srgbClr val="B1DAFF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/>
              <a:t>3-6 Credits ECE 6950</a:t>
            </a:r>
          </a:p>
          <a:p>
            <a:pPr marL="0" indent="0">
              <a:buNone/>
            </a:pPr>
            <a:r>
              <a:rPr lang="en-US" sz="2200" dirty="0"/>
              <a:t>Students complete a final write-up or presentation on project (at project advisor’s discretion)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92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AFB162-8311-FBF5-1F39-D198E8771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10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Final Exam/Report for the M.S. degree</a:t>
            </a:r>
            <a:endParaRPr lang="en-US" sz="3100">
              <a:solidFill>
                <a:schemeClr val="accent1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0B66F-E34C-1FF0-86D4-C1DB35C6D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703" y="1709785"/>
            <a:ext cx="6123783" cy="47523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000" b="1" u="sng" dirty="0">
                <a:ea typeface="+mn-lt"/>
                <a:cs typeface="+mn-lt"/>
              </a:rPr>
              <a:t>Thesis Option</a:t>
            </a:r>
            <a:endParaRPr lang="en-US" sz="2000" dirty="0">
              <a:ea typeface="+mn-lt"/>
              <a:cs typeface="+mn-lt"/>
            </a:endParaRPr>
          </a:p>
          <a:p>
            <a:pPr marL="457200" indent="-457200">
              <a:lnSpc>
                <a:spcPct val="110000"/>
              </a:lnSpc>
              <a:buFont typeface="Wingdings"/>
            </a:pPr>
            <a:r>
              <a:rPr lang="en-US" sz="2000" dirty="0">
                <a:ea typeface="+mn-lt"/>
                <a:cs typeface="+mn-lt"/>
              </a:rPr>
              <a:t>ECE 6970 (10 CR) for thesis hours</a:t>
            </a:r>
          </a:p>
          <a:p>
            <a:pPr marL="457200" indent="-457200">
              <a:lnSpc>
                <a:spcPct val="110000"/>
              </a:lnSpc>
              <a:buFont typeface="Wingdings"/>
            </a:pPr>
            <a:r>
              <a:rPr lang="en-US" sz="2000" dirty="0">
                <a:ea typeface="+mn-lt"/>
                <a:cs typeface="+mn-lt"/>
              </a:rPr>
              <a:t>Final (public) thesis defense </a:t>
            </a:r>
            <a:endParaRPr lang="en-US" dirty="0"/>
          </a:p>
          <a:p>
            <a:pPr marL="457200" indent="-457200">
              <a:lnSpc>
                <a:spcPct val="110000"/>
              </a:lnSpc>
              <a:buFont typeface="Wingdings"/>
            </a:pPr>
            <a:r>
              <a:rPr lang="en-US" sz="2000" dirty="0">
                <a:ea typeface="+mn-lt"/>
                <a:cs typeface="+mn-lt"/>
              </a:rPr>
              <a:t>For EE, up to 3-page thesis proposal/possible presentation by 3rd  semester, and then thesis defense</a:t>
            </a:r>
          </a:p>
          <a:p>
            <a:pPr marL="457200" indent="-457200">
              <a:lnSpc>
                <a:spcPct val="110000"/>
              </a:lnSpc>
              <a:buFont typeface="Wingdings"/>
            </a:pPr>
            <a:r>
              <a:rPr lang="en-US" sz="2000" dirty="0">
                <a:ea typeface="+mn-lt"/>
                <a:cs typeface="+mn-lt"/>
              </a:rPr>
              <a:t>For CE, thesis proposal (no more than 10 pages) + presentation by 3rd  semester, and then thesis defense</a:t>
            </a:r>
          </a:p>
          <a:p>
            <a:pPr marL="457200" indent="-457200">
              <a:lnSpc>
                <a:spcPct val="110000"/>
              </a:lnSpc>
              <a:buFont typeface="Wingdings"/>
            </a:pPr>
            <a:r>
              <a:rPr lang="en-US" sz="2000" dirty="0">
                <a:ea typeface="+mn-lt"/>
                <a:cs typeface="+mn-lt"/>
              </a:rPr>
              <a:t>Both cannot be scheduled in the same semester.</a:t>
            </a:r>
          </a:p>
          <a:p>
            <a:pPr marL="457200" indent="-457200">
              <a:lnSpc>
                <a:spcPct val="110000"/>
              </a:lnSpc>
              <a:buFont typeface="Wingdings"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2000" b="1" u="sng" dirty="0">
              <a:ea typeface="Calibri" panose="020F0502020204030204"/>
              <a:cs typeface="Calibri" panose="020F0502020204030204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9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1309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65A92-9BFF-457D-BE24-FF14F58FA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Supervisory Committee</a:t>
            </a:r>
            <a:endParaRPr lang="en-US" sz="44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9BA7E-B8A2-8BCD-CCB2-5F90A62F3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901" y="637828"/>
            <a:ext cx="6724648" cy="452297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Coursework</a:t>
            </a:r>
            <a:r>
              <a:rPr lang="en-US" sz="2400" dirty="0">
                <a:ea typeface="+mn-lt"/>
                <a:cs typeface="+mn-lt"/>
              </a:rPr>
              <a:t>: Default from your focus area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Project</a:t>
            </a:r>
            <a:r>
              <a:rPr lang="en-US" sz="2400" dirty="0">
                <a:ea typeface="+mn-lt"/>
                <a:cs typeface="+mn-lt"/>
              </a:rPr>
              <a:t>: Professor(s) supervising ECE 6950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Thesis</a:t>
            </a:r>
            <a:r>
              <a:rPr lang="en-US" sz="2400" dirty="0">
                <a:ea typeface="+mn-lt"/>
                <a:cs typeface="+mn-lt"/>
              </a:rPr>
              <a:t>: Professor supervising your thesis research (ECE 6970/7970)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Need two more committee members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>
                <a:ea typeface="+mn-lt"/>
                <a:cs typeface="+mn-lt"/>
              </a:rPr>
              <a:t>One member can be from outside department</a:t>
            </a:r>
            <a:endParaRPr lang="en-US" sz="18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458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3737874-C016-487D-A101-560AA8E7DBF3}"/>
              </a:ext>
            </a:extLst>
          </p:cNvPr>
          <p:cNvSpPr/>
          <p:nvPr/>
        </p:nvSpPr>
        <p:spPr>
          <a:xfrm>
            <a:off x="1179545" y="1838129"/>
            <a:ext cx="4100803" cy="328251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591789B-1FEF-4694-89F5-F863EE7F5FE0}"/>
              </a:ext>
            </a:extLst>
          </p:cNvPr>
          <p:cNvSpPr/>
          <p:nvPr/>
        </p:nvSpPr>
        <p:spPr>
          <a:xfrm>
            <a:off x="5627910" y="1838130"/>
            <a:ext cx="5604585" cy="328251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E1F1CF-3098-49F5-86D4-03779A019ED0}"/>
              </a:ext>
            </a:extLst>
          </p:cNvPr>
          <p:cNvSpPr txBox="1">
            <a:spLocks/>
          </p:cNvSpPr>
          <p:nvPr/>
        </p:nvSpPr>
        <p:spPr>
          <a:xfrm>
            <a:off x="975050" y="351127"/>
            <a:ext cx="10241899" cy="7455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Graduate Supervisory Committee</a:t>
            </a:r>
            <a:endParaRPr lang="en-US" dirty="0"/>
          </a:p>
        </p:txBody>
      </p:sp>
      <p:pic>
        <p:nvPicPr>
          <p:cNvPr id="5" name="Graphic 4" descr="User with solid fill">
            <a:extLst>
              <a:ext uri="{FF2B5EF4-FFF2-40B4-BE49-F238E27FC236}">
                <a16:creationId xmlns:a16="http://schemas.microsoft.com/office/drawing/2014/main" id="{2AA6BFC9-C231-4B24-955C-227B835DC7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32552" y="2810069"/>
            <a:ext cx="1237862" cy="1237862"/>
          </a:xfrm>
          <a:prstGeom prst="rect">
            <a:avLst/>
          </a:prstGeom>
        </p:spPr>
      </p:pic>
      <p:pic>
        <p:nvPicPr>
          <p:cNvPr id="6" name="Graphic 5" descr="User with solid fill">
            <a:extLst>
              <a:ext uri="{FF2B5EF4-FFF2-40B4-BE49-F238E27FC236}">
                <a16:creationId xmlns:a16="http://schemas.microsoft.com/office/drawing/2014/main" id="{61964103-B00F-432D-B63D-8E3EDEDAC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6484" y="2810069"/>
            <a:ext cx="1237862" cy="1237862"/>
          </a:xfrm>
          <a:prstGeom prst="rect">
            <a:avLst/>
          </a:prstGeom>
        </p:spPr>
      </p:pic>
      <p:pic>
        <p:nvPicPr>
          <p:cNvPr id="7" name="Graphic 6" descr="User with solid fill">
            <a:extLst>
              <a:ext uri="{FF2B5EF4-FFF2-40B4-BE49-F238E27FC236}">
                <a16:creationId xmlns:a16="http://schemas.microsoft.com/office/drawing/2014/main" id="{D29E7B47-9008-4626-8BD2-919FBF29FF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0415" y="2810069"/>
            <a:ext cx="1237862" cy="1237862"/>
          </a:xfrm>
          <a:prstGeom prst="rect">
            <a:avLst/>
          </a:prstGeom>
        </p:spPr>
      </p:pic>
      <p:pic>
        <p:nvPicPr>
          <p:cNvPr id="8" name="Graphic 7" descr="User with solid fill">
            <a:extLst>
              <a:ext uri="{FF2B5EF4-FFF2-40B4-BE49-F238E27FC236}">
                <a16:creationId xmlns:a16="http://schemas.microsoft.com/office/drawing/2014/main" id="{B1F86786-BA49-4FDE-8546-0C1D01CD8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57702" y="2862842"/>
            <a:ext cx="1237862" cy="1237862"/>
          </a:xfrm>
          <a:prstGeom prst="rect">
            <a:avLst/>
          </a:prstGeom>
        </p:spPr>
      </p:pic>
      <p:pic>
        <p:nvPicPr>
          <p:cNvPr id="9" name="Graphic 8" descr="User with solid fill">
            <a:extLst>
              <a:ext uri="{FF2B5EF4-FFF2-40B4-BE49-F238E27FC236}">
                <a16:creationId xmlns:a16="http://schemas.microsoft.com/office/drawing/2014/main" id="{0E81A701-6057-4796-B21D-0AF56E6639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6057" y="2862842"/>
            <a:ext cx="1237862" cy="1237862"/>
          </a:xfrm>
          <a:prstGeom prst="rect">
            <a:avLst/>
          </a:prstGeom>
        </p:spPr>
      </p:pic>
      <p:pic>
        <p:nvPicPr>
          <p:cNvPr id="10" name="Graphic 9" descr="User with solid fill">
            <a:extLst>
              <a:ext uri="{FF2B5EF4-FFF2-40B4-BE49-F238E27FC236}">
                <a16:creationId xmlns:a16="http://schemas.microsoft.com/office/drawing/2014/main" id="{8A98D72F-4A7E-4CD5-AC41-149CB8829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4412" y="2862842"/>
            <a:ext cx="1237862" cy="1237862"/>
          </a:xfrm>
          <a:prstGeom prst="rect">
            <a:avLst/>
          </a:prstGeom>
        </p:spPr>
      </p:pic>
      <p:pic>
        <p:nvPicPr>
          <p:cNvPr id="11" name="Graphic 10" descr="User with solid fill">
            <a:extLst>
              <a:ext uri="{FF2B5EF4-FFF2-40B4-BE49-F238E27FC236}">
                <a16:creationId xmlns:a16="http://schemas.microsoft.com/office/drawing/2014/main" id="{C4CE5205-41C1-4F88-8199-5A21E09D77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62767" y="2862842"/>
            <a:ext cx="1237862" cy="1237862"/>
          </a:xfrm>
          <a:prstGeom prst="rect">
            <a:avLst/>
          </a:prstGeom>
        </p:spPr>
      </p:pic>
      <p:pic>
        <p:nvPicPr>
          <p:cNvPr id="12" name="Graphic 11" descr="User with solid fill">
            <a:extLst>
              <a:ext uri="{FF2B5EF4-FFF2-40B4-BE49-F238E27FC236}">
                <a16:creationId xmlns:a16="http://schemas.microsoft.com/office/drawing/2014/main" id="{290ACFFC-60F6-495D-85F3-DC017F996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89347" y="2862842"/>
            <a:ext cx="1237862" cy="12378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9214602-AB19-453C-B020-EF591D80C701}"/>
              </a:ext>
            </a:extLst>
          </p:cNvPr>
          <p:cNvSpPr txBox="1"/>
          <p:nvPr/>
        </p:nvSpPr>
        <p:spPr>
          <a:xfrm>
            <a:off x="2288330" y="2202834"/>
            <a:ext cx="188323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MS Committee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395B75-C023-4BA6-9F96-BFFE897B4542}"/>
              </a:ext>
            </a:extLst>
          </p:cNvPr>
          <p:cNvSpPr txBox="1"/>
          <p:nvPr/>
        </p:nvSpPr>
        <p:spPr>
          <a:xfrm>
            <a:off x="7307371" y="3949296"/>
            <a:ext cx="2259640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Committee Chair</a:t>
            </a:r>
          </a:p>
          <a:p>
            <a:pPr algn="ctr"/>
            <a:r>
              <a:rPr lang="en-US" sz="1600" dirty="0"/>
              <a:t>Faculty Advisor/PI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9BDC91-F00D-4EB7-8FA7-406A8EB61DC9}"/>
              </a:ext>
            </a:extLst>
          </p:cNvPr>
          <p:cNvSpPr txBox="1"/>
          <p:nvPr/>
        </p:nvSpPr>
        <p:spPr>
          <a:xfrm>
            <a:off x="9694040" y="3918822"/>
            <a:ext cx="157531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1 member from outside ECE dept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4386DA-7D2A-49E3-9A7C-F0AA9E05F5E8}"/>
              </a:ext>
            </a:extLst>
          </p:cNvPr>
          <p:cNvSpPr txBox="1"/>
          <p:nvPr/>
        </p:nvSpPr>
        <p:spPr>
          <a:xfrm>
            <a:off x="1179545" y="1035430"/>
            <a:ext cx="9740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Approves a student’s research / coursework and will guide the student to make sure that their studies are sufficiently rigorous and appropriate for a graduate degree.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2588AC-9081-44DE-8EFB-79B319929CB6}"/>
              </a:ext>
            </a:extLst>
          </p:cNvPr>
          <p:cNvSpPr txBox="1"/>
          <p:nvPr/>
        </p:nvSpPr>
        <p:spPr>
          <a:xfrm>
            <a:off x="2104435" y="3890400"/>
            <a:ext cx="2402169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Committee Chair</a:t>
            </a:r>
          </a:p>
          <a:p>
            <a:pPr algn="ctr"/>
            <a:r>
              <a:rPr lang="en-US" sz="1600" dirty="0"/>
              <a:t>Faculty Advisor for Project/Thesis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D9C66C-C042-49BC-B0C5-FDC59B4C2B30}"/>
              </a:ext>
            </a:extLst>
          </p:cNvPr>
          <p:cNvSpPr txBox="1"/>
          <p:nvPr/>
        </p:nvSpPr>
        <p:spPr>
          <a:xfrm>
            <a:off x="7459041" y="2202834"/>
            <a:ext cx="188323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PhD Committee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8CFEF0-EDE3-4DD4-B4ED-7BC787A1BD4E}"/>
              </a:ext>
            </a:extLst>
          </p:cNvPr>
          <p:cNvSpPr txBox="1"/>
          <p:nvPr/>
        </p:nvSpPr>
        <p:spPr>
          <a:xfrm>
            <a:off x="1179545" y="5258748"/>
            <a:ext cx="410080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/>
              <a:t>Most MS students will be assigned a default committee based on their area of emphasis</a:t>
            </a:r>
            <a:endParaRPr lang="en-US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6C173B-DCD4-47E0-92E4-E3385AE2B819}"/>
              </a:ext>
            </a:extLst>
          </p:cNvPr>
          <p:cNvSpPr txBox="1"/>
          <p:nvPr/>
        </p:nvSpPr>
        <p:spPr>
          <a:xfrm>
            <a:off x="6350254" y="5258748"/>
            <a:ext cx="410080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/>
              <a:t>Most PhD students don’t need to form a committee until their 3</a:t>
            </a:r>
            <a:r>
              <a:rPr lang="en-US" sz="1400" baseline="30000" dirty="0"/>
              <a:t>rd</a:t>
            </a:r>
            <a:r>
              <a:rPr lang="en-US" sz="1400" dirty="0"/>
              <a:t> semester for their QE (Qualifying Exam)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7769322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772</Words>
  <Application>Microsoft Office PowerPoint</Application>
  <PresentationFormat>Widescreen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Rockwell</vt:lpstr>
      <vt:lpstr>Wingdings</vt:lpstr>
      <vt:lpstr>Atlas</vt:lpstr>
      <vt:lpstr>Electrical &amp; Computer Engineering  How to graduate.</vt:lpstr>
      <vt:lpstr>Social Media</vt:lpstr>
      <vt:lpstr>MS Possible Tracks</vt:lpstr>
      <vt:lpstr>Certificates</vt:lpstr>
      <vt:lpstr>PowerPoint Presentation</vt:lpstr>
      <vt:lpstr>PowerPoint Presentation</vt:lpstr>
      <vt:lpstr>Final Exam/Report for the M.S. degree</vt:lpstr>
      <vt:lpstr>Supervisory Committee</vt:lpstr>
      <vt:lpstr>PowerPoint Presentation</vt:lpstr>
      <vt:lpstr>Program of Study Plan</vt:lpstr>
      <vt:lpstr>Process to graduate Degree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DELVA W HOMMES</dc:creator>
  <cp:lastModifiedBy>ELIZABETH ROWBERRY</cp:lastModifiedBy>
  <cp:revision>276</cp:revision>
  <dcterms:created xsi:type="dcterms:W3CDTF">2022-08-01T17:43:21Z</dcterms:created>
  <dcterms:modified xsi:type="dcterms:W3CDTF">2024-09-09T18:56:11Z</dcterms:modified>
</cp:coreProperties>
</file>