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41" r:id="rId2"/>
    <p:sldId id="332" r:id="rId3"/>
    <p:sldId id="342" r:id="rId4"/>
    <p:sldId id="344" r:id="rId5"/>
    <p:sldId id="345" r:id="rId6"/>
    <p:sldId id="336" r:id="rId7"/>
    <p:sldId id="265" r:id="rId8"/>
    <p:sldId id="337" r:id="rId9"/>
    <p:sldId id="338" r:id="rId10"/>
    <p:sldId id="334" r:id="rId11"/>
    <p:sldId id="339" r:id="rId12"/>
    <p:sldId id="274" r:id="rId13"/>
    <p:sldId id="335" r:id="rId14"/>
    <p:sldId id="340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8484" autoAdjust="0"/>
  </p:normalViewPr>
  <p:slideViewPr>
    <p:cSldViewPr snapToGrid="0" snapToObjects="1">
      <p:cViewPr varScale="1">
        <p:scale>
          <a:sx n="49" d="100"/>
          <a:sy n="49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16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1 minute on this slide, although be prepared for faculty to want to come back to this and ask follow-up questions.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26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1-2 minutes on this slide/topic.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6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4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1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Plan to spend 2-3 minutes on this slide/topic.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64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approx. 3 minutes on this slide/topic.</a:t>
            </a:r>
          </a:p>
        </p:txBody>
      </p:sp>
    </p:spTree>
    <p:extLst>
      <p:ext uri="{BB962C8B-B14F-4D97-AF65-F5344CB8AC3E}">
        <p14:creationId xmlns:p14="http://schemas.microsoft.com/office/powerpoint/2010/main" val="1999177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3-5 minutes on this slide/topic.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21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1-2 minutes on this slide/topic. You will go in-depth on the following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03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Plan to spend approx. 5 minutes on each contribution (less time for more contributions, more time if you only have 1-2 contributions)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58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Super brief!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Plan to spend approx. 30 seconds showing the slide.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- Center R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9CB75F-7C2E-C21D-AF55-819A946A6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3188043"/>
            <a:ext cx="20828000" cy="664793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72009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6BA7-41B4-434B-A1D5-47145408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30E4-A959-4699-BC9B-91171A09F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29AEF-90DB-4320-B082-3105699D2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D5ABB-D89A-4CBF-9478-40BB6072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80A7A-5799-4A6A-9703-F189EF1D6BC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595FA-9862-4F1A-9662-B424C2CB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A2A68-4FD8-4887-AA3E-B9F8EBE9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41192" y="13081000"/>
            <a:ext cx="488916" cy="471924"/>
          </a:xfrm>
        </p:spPr>
        <p:txBody>
          <a:bodyPr/>
          <a:lstStyle/>
          <a:p>
            <a:fld id="{297C86CC-07DA-4056-B565-A1461EA5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6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22987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2425700" y="22352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25700" y="70104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umn Aerials-22.jpeg"/>
          <p:cNvSpPr>
            <a:spLocks noGrp="1"/>
          </p:cNvSpPr>
          <p:nvPr>
            <p:ph type="pic" sz="quarter" idx="13"/>
          </p:nvPr>
        </p:nvSpPr>
        <p:spPr>
          <a:xfrm>
            <a:off x="16395700" y="6540500"/>
            <a:ext cx="7404101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" name="_DSC3450.jpeg"/>
          <p:cNvSpPr>
            <a:spLocks noGrp="1"/>
          </p:cNvSpPr>
          <p:nvPr>
            <p:ph type="pic" sz="quarter" idx="14"/>
          </p:nvPr>
        </p:nvSpPr>
        <p:spPr>
          <a:xfrm>
            <a:off x="16395700" y="622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HOTU Emalee Egelund-7.jpeg"/>
          <p:cNvSpPr>
            <a:spLocks noGrp="1"/>
          </p:cNvSpPr>
          <p:nvPr>
            <p:ph type="pic" idx="15"/>
          </p:nvPr>
        </p:nvSpPr>
        <p:spPr>
          <a:xfrm>
            <a:off x="1841500" y="622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rocker Science Students-131.jpeg"/>
          <p:cNvSpPr>
            <a:spLocks noGrp="1"/>
          </p:cNvSpPr>
          <p:nvPr>
            <p:ph type="pic" idx="13"/>
          </p:nvPr>
        </p:nvSpPr>
        <p:spPr>
          <a:xfrm>
            <a:off x="37482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1143000" y="951230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1144905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4pPr>
            <a:lvl5pPr marL="0" indent="0" algn="ctr">
              <a:spcBef>
                <a:spcPts val="0"/>
              </a:spcBef>
              <a:buSzTx/>
              <a:buNone/>
              <a:defRPr sz="54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2311400" y="355600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xfrm>
            <a:off x="2501900" y="3149600"/>
            <a:ext cx="21005800" cy="92964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 baseline="0"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den-Lassonde-13.jpeg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2133600" y="355600"/>
            <a:ext cx="21005800" cy="2286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463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1pPr>
            <a:lvl2pPr marL="11176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2pPr>
            <a:lvl3pPr marL="16764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3pPr>
            <a:lvl4pPr marL="22352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4pPr>
            <a:lvl5pPr marL="2794000" indent="-558800">
              <a:spcBef>
                <a:spcPts val="4500"/>
              </a:spcBef>
              <a:defRPr sz="3800" baseline="0">
                <a:solidFill>
                  <a:schemeClr val="tx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85763-29F9-42E1-BF45-EA5517E5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25CD-2B98-469B-BC5F-97B2EA369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05982-36E6-4E02-AFE6-A7B98CFA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80A7A-5799-4A6A-9703-F189EF1D6BC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72534-B593-4F71-84EB-DBD1DBDE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940C3-F1B2-4467-9795-4426C4A6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41192" y="13081000"/>
            <a:ext cx="488916" cy="471924"/>
          </a:xfrm>
        </p:spPr>
        <p:txBody>
          <a:bodyPr/>
          <a:lstStyle/>
          <a:p>
            <a:fld id="{297C86CC-07DA-4056-B565-A1461EA5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6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1" r:id="rId4"/>
    <p:sldLayoutId id="2147483653" r:id="rId5"/>
    <p:sldLayoutId id="2147483656" r:id="rId6"/>
    <p:sldLayoutId id="2147483657" r:id="rId7"/>
    <p:sldLayoutId id="2147483659" r:id="rId8"/>
    <p:sldLayoutId id="2147483661" r:id="rId9"/>
    <p:sldLayoutId id="2147483662" r:id="rId10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chemeClr val="accent1"/>
          </a:solidFill>
          <a:uFillTx/>
          <a:latin typeface="Factoria Ultra" pitchFamily="2" charset="77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radschool.utah.edu/thesis/manuscript-submission.php" TargetMode="External"/><Relationship Id="rId3" Type="http://schemas.openxmlformats.org/officeDocument/2006/relationships/hyperlink" Target="https://www.ece.utah.edu/graduate-writing-resources/" TargetMode="External"/><Relationship Id="rId7" Type="http://schemas.openxmlformats.org/officeDocument/2006/relationships/hyperlink" Target="https://gradschool.utah.edu/thesis/templates-guides-samples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gradschool.utah.edu/resources-hub/grammarly/index.php" TargetMode="External"/><Relationship Id="rId5" Type="http://schemas.openxmlformats.org/officeDocument/2006/relationships/hyperlink" Target="https://writingcenter.utah.edu/graduate-services/e-tutoring.php" TargetMode="External"/><Relationship Id="rId4" Type="http://schemas.openxmlformats.org/officeDocument/2006/relationships/hyperlink" Target="https://www.price.utah.edu/students/clear/gre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794059-E5B2-48B8-8D37-5B07A5D9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to the Student</a:t>
            </a:r>
          </a:p>
        </p:txBody>
      </p:sp>
    </p:spTree>
    <p:extLst>
      <p:ext uri="{BB962C8B-B14F-4D97-AF65-F5344CB8AC3E}">
        <p14:creationId xmlns:p14="http://schemas.microsoft.com/office/powerpoint/2010/main" val="324856040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The contributions of this thesis are: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Contribution 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Contribution…</a:t>
            </a: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This section/slide should outline 1-3 (or even more!) new ideas that come from your work. </a:t>
            </a:r>
            <a:r>
              <a:rPr lang="en-US" u="sng" dirty="0">
                <a:solidFill>
                  <a:schemeClr val="bg2">
                    <a:lumMod val="10000"/>
                  </a:schemeClr>
                </a:solidFill>
              </a:rPr>
              <a:t>Discuss with your faculty advisor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For each contribution to be included there should be some </a:t>
            </a:r>
            <a:r>
              <a:rPr lang="en-US" u="sng" dirty="0">
                <a:solidFill>
                  <a:schemeClr val="bg2">
                    <a:lumMod val="10000"/>
                  </a:schemeClr>
                </a:solidFill>
              </a:rPr>
              <a:t>preliminary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US" u="sng" dirty="0">
                <a:solidFill>
                  <a:schemeClr val="bg2">
                    <a:lumMod val="10000"/>
                  </a:schemeClr>
                </a:solidFill>
              </a:rPr>
              <a:t>proposed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work (this slide is just to outline the contributions, you don’t need to explain it here as each contribution should get their own slide)</a:t>
            </a: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800" b="1" dirty="0">
                <a:solidFill>
                  <a:schemeClr val="accent1"/>
                </a:solidFill>
              </a:rPr>
              <a:t>Plan to spend 1-2 minutes on this slide/topic. You will go in-depth on the following slides.</a:t>
            </a:r>
          </a:p>
          <a:p>
            <a:pPr marL="0" indent="0">
              <a:spcBef>
                <a:spcPts val="0"/>
              </a:spcBef>
              <a:buNone/>
            </a:pPr>
            <a:endParaRPr lang="en-US" sz="4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A7420D39-7253-44B6-AC91-2B8FCDB9CD96}"/>
              </a:ext>
            </a:extLst>
          </p:cNvPr>
          <p:cNvSpPr/>
          <p:nvPr/>
        </p:nvSpPr>
        <p:spPr>
          <a:xfrm>
            <a:off x="16167369" y="2641600"/>
            <a:ext cx="6673176" cy="2027932"/>
          </a:xfrm>
          <a:prstGeom prst="leftArrow">
            <a:avLst>
              <a:gd name="adj1" fmla="val 67765"/>
              <a:gd name="adj2" fmla="val 63583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635000" lvl="1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This exact wording should be in your PowerPoint and in your paper!</a:t>
            </a:r>
          </a:p>
        </p:txBody>
      </p:sp>
    </p:spTree>
    <p:extLst>
      <p:ext uri="{BB962C8B-B14F-4D97-AF65-F5344CB8AC3E}">
        <p14:creationId xmlns:p14="http://schemas.microsoft.com/office/powerpoint/2010/main" val="209814936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of Slides for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This begins the set of slides for each contribution. At least 1separate slide for each contribution.</a:t>
            </a:r>
          </a:p>
          <a:p>
            <a:pPr>
              <a:spcBef>
                <a:spcPts val="0"/>
              </a:spcBef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For each contribution there should be some </a:t>
            </a:r>
            <a:r>
              <a:rPr lang="en-US" sz="5400" u="sng" dirty="0">
                <a:solidFill>
                  <a:schemeClr val="bg2">
                    <a:lumMod val="10000"/>
                  </a:schemeClr>
                </a:solidFill>
              </a:rPr>
              <a:t>preliminary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work and </a:t>
            </a:r>
            <a:r>
              <a:rPr lang="en-US" sz="5400" u="sng" dirty="0">
                <a:solidFill>
                  <a:schemeClr val="bg2">
                    <a:lumMod val="10000"/>
                  </a:schemeClr>
                </a:solidFill>
              </a:rPr>
              <a:t>proposed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work </a:t>
            </a:r>
          </a:p>
          <a:p>
            <a:pPr>
              <a:spcBef>
                <a:spcPts val="0"/>
              </a:spcBef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Good to include references to prior material (yours and others) as needed in the slides</a:t>
            </a:r>
          </a:p>
          <a:p>
            <a:pPr marL="0" indent="0">
              <a:spcBef>
                <a:spcPts val="0"/>
              </a:spcBef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4572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schemeClr val="accent1"/>
                </a:solidFill>
              </a:rPr>
              <a:t>Plan to spend approx. 5 minutes on each contribution (less time for more contributions, more time if you only have 1-2 contributions)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7284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5FA6-4ED0-4CFA-83E5-17B352EC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100" y="254000"/>
            <a:ext cx="21005800" cy="2286000"/>
          </a:xfrm>
        </p:spPr>
        <p:txBody>
          <a:bodyPr>
            <a:noAutofit/>
          </a:bodyPr>
          <a:lstStyle/>
          <a:p>
            <a:r>
              <a:rPr lang="en-US" sz="9600" dirty="0"/>
              <a:t>Proposed Publications, Conferences,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0BED5-B9F3-444F-888B-0D7A83C0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MS thesis typically includes 1 journal publication submitted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PhD thesis typically includes 1 journal publication accepted and at least 2+ submitted</a:t>
            </a:r>
          </a:p>
          <a:p>
            <a:pPr>
              <a:spcBef>
                <a:spcPts val="0"/>
              </a:spcBef>
            </a:pPr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Although these are typical, they are not the rule. </a:t>
            </a: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This must be discussed with faculty advisor and committee.</a:t>
            </a:r>
          </a:p>
          <a:p>
            <a:pPr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1"/>
                </a:solidFill>
              </a:rPr>
              <a:t>Super brief! </a:t>
            </a:r>
            <a:r>
              <a:rPr lang="en-US" sz="4800" b="1" dirty="0">
                <a:solidFill>
                  <a:schemeClr val="accent1"/>
                </a:solidFill>
              </a:rPr>
              <a:t>Plan to spend approx. 30 seconds showing the slide.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5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D8861-5B67-4C23-91F8-63CD9F52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 of Proposed Research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37C8DC5-10A5-4B57-83E3-A7246A58E3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146921"/>
              </p:ext>
            </p:extLst>
          </p:nvPr>
        </p:nvGraphicFramePr>
        <p:xfrm>
          <a:off x="2196695" y="3149600"/>
          <a:ext cx="19990610" cy="763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2430">
                  <a:extLst>
                    <a:ext uri="{9D8B030D-6E8A-4147-A177-3AD203B41FA5}">
                      <a16:colId xmlns:a16="http://schemas.microsoft.com/office/drawing/2014/main" val="2634659349"/>
                    </a:ext>
                  </a:extLst>
                </a:gridCol>
                <a:gridCol w="5558180">
                  <a:extLst>
                    <a:ext uri="{9D8B030D-6E8A-4147-A177-3AD203B41FA5}">
                      <a16:colId xmlns:a16="http://schemas.microsoft.com/office/drawing/2014/main" val="1457695253"/>
                    </a:ext>
                  </a:extLst>
                </a:gridCol>
              </a:tblGrid>
              <a:tr h="954104">
                <a:tc>
                  <a:txBody>
                    <a:bodyPr/>
                    <a:lstStyle/>
                    <a:p>
                      <a:r>
                        <a:rPr lang="en-US" sz="4800" dirty="0"/>
                        <a:t>Objective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Semester/Year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3709481198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928700659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490154645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2307211883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336082131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832771235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906723251"/>
                  </a:ext>
                </a:extLst>
              </a:tr>
              <a:tr h="954104">
                <a:tc>
                  <a:txBody>
                    <a:bodyPr/>
                    <a:lstStyle/>
                    <a:p>
                      <a:endParaRPr lang="en-US" sz="480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endParaRPr lang="en-US" sz="48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976957644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EF35E5-B81E-4D0A-982C-AF43B872D185}"/>
              </a:ext>
            </a:extLst>
          </p:cNvPr>
          <p:cNvSpPr txBox="1">
            <a:spLocks/>
          </p:cNvSpPr>
          <p:nvPr/>
        </p:nvSpPr>
        <p:spPr>
          <a:xfrm>
            <a:off x="1689100" y="11005361"/>
            <a:ext cx="22435496" cy="253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>
              <a:lnSpc>
                <a:spcPct val="12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Proposed research completion milestones/objectives are usually formatted as a table </a:t>
            </a:r>
          </a:p>
          <a:p>
            <a:pPr hangingPunct="1">
              <a:lnSpc>
                <a:spcPct val="12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Format of the thesis should be discussed with committee (Compendium of papers versus a monograph)</a:t>
            </a:r>
          </a:p>
          <a:p>
            <a:pPr hangingPunct="1"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accent1"/>
                </a:solidFill>
              </a:rPr>
              <a:t>Plan to spend 1 minute on this slide, although be prepared for faculty to want to come back to this and ask follow-up questions.</a:t>
            </a:r>
          </a:p>
          <a:p>
            <a:pPr marL="0" indent="0" hangingPunct="1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6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8184-4FE3-438F-ABD9-8689F514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FB5-61E9-4432-A3AB-81FCF0B9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Contributions Repeated</a:t>
            </a:r>
          </a:p>
          <a:p>
            <a:pPr marL="0" indent="0">
              <a:spcBef>
                <a:spcPts val="0"/>
              </a:spcBef>
              <a:buNone/>
            </a:pPr>
            <a:endParaRPr lang="en-US" sz="66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600" b="1" dirty="0">
                <a:solidFill>
                  <a:schemeClr val="bg2">
                    <a:lumMod val="10000"/>
                  </a:schemeClr>
                </a:solidFill>
              </a:rPr>
              <a:t>The contributions of this thesis are: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Contribution 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</a:t>
            </a:r>
          </a:p>
          <a:p>
            <a:pPr marL="1549400" lvl="1" indent="-9144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Additional Contribution…</a:t>
            </a:r>
          </a:p>
          <a:p>
            <a:pPr marL="635000" lvl="1" indent="0">
              <a:spcBef>
                <a:spcPts val="0"/>
              </a:spcBef>
              <a:buSzPct val="100000"/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SzPct val="100000"/>
              <a:buNone/>
            </a:pPr>
            <a:r>
              <a:rPr lang="en-US" sz="5400" b="1" dirty="0">
                <a:solidFill>
                  <a:schemeClr val="accent1"/>
                </a:solidFill>
              </a:rPr>
              <a:t>Plan to spend 1-2 minutes on this slide/topic.</a:t>
            </a:r>
            <a:endParaRPr lang="en-US" sz="5400" dirty="0">
              <a:solidFill>
                <a:schemeClr val="accent1"/>
              </a:solidFill>
            </a:endParaRPr>
          </a:p>
          <a:p>
            <a:pPr marL="635000" lvl="1" indent="0">
              <a:spcBef>
                <a:spcPts val="0"/>
              </a:spcBef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0"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1130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E251A-98E7-4A02-9596-93FE70CD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100" y="2641600"/>
            <a:ext cx="21902420" cy="1089930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Before the proposal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Practice your presentation with your research group (include having them ask questions and giving feedback)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Practice answering questions you DON’T know the answer to. This is a professional discussion that sometimes gets off-topic.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Ask your advisor if friends/lab mates can or should attend. Even if they are advised not to attend your proposal, you should invite them to your defense!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During the Proposal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Students should plan on presenting 20-30 mins. MAX and answering questions throughout. This usually makes the presentation take 45 mins - 1 hr. You should schedule 2 hours, if possible, for the proposal. If the committee is only available for 1 hour, be brief.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After the proposal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You </a:t>
            </a:r>
            <a:r>
              <a:rPr lang="en-US" sz="3200" b="1" u="sng" dirty="0">
                <a:solidFill>
                  <a:schemeClr val="accent6">
                    <a:lumMod val="50000"/>
                  </a:schemeClr>
                </a:solidFill>
              </a:rPr>
              <a:t>should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seek writing support and guidance -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See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hlinkClick r:id="rId3"/>
              </a:rPr>
              <a:t>Graduate Writing Resources page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Need help with the big picture and how to organize your work? –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Grad. Research Engineering Writing Center (GREW) 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Need help with grammar and general writing? -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E-Tutoring Writing Center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Use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6"/>
              </a:rPr>
              <a:t>Grammarly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 - this is an actual requirement to have your final manuscript approved!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Begin using the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7"/>
              </a:rPr>
              <a:t>Thesis Office’s template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and submit your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8"/>
              </a:rPr>
              <a:t>Preliminary Pages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– Chapter 3 or 4 for preliminary review to the Thesis Office to begin formatting review (formatting issues are the biggest slowdown and cause for delayed graduation after the defense, so start now!) – More information on what is included in these initial chapters can be found on the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hlinkClick r:id="rId3"/>
              </a:rPr>
              <a:t>Graduate Writing Resources page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92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How to Answer Questions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1176E5-EBDB-4914-B237-DEBF9F01B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100" y="2641600"/>
            <a:ext cx="21902738" cy="10899775"/>
          </a:xfrm>
        </p:spPr>
        <p:txBody>
          <a:bodyPr anchor="t"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Listen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to the whole question.  Do not half-listen while forming your answer.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Rephrase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the question.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Makes sure you heard question correctly.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Makes sure you understand the question.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Gives you opportunity to reframe the question.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Answer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question honestly.  If you aren’t sure, make sure when you are speculating and explain why you think that.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End answer on a </a:t>
            </a: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positive note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– toward the contribution of your work and it’s importance.</a:t>
            </a:r>
          </a:p>
        </p:txBody>
      </p:sp>
    </p:spTree>
    <p:extLst>
      <p:ext uri="{BB962C8B-B14F-4D97-AF65-F5344CB8AC3E}">
        <p14:creationId xmlns:p14="http://schemas.microsoft.com/office/powerpoint/2010/main" val="82090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074-E2C8-42D8-9216-56DC57B2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Typical Questions from Scientists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B07F4A-816F-4B5D-BEDB-C9073340398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46299" y="3149600"/>
            <a:ext cx="20548599" cy="92964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have you chosen this method rather than others?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are you doing this research?  What is its expected impact?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in your contribution can be used concretely and immediately?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Why have you decided to tackle this problem?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is novel in your presentation?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 What will you tackle next?</a:t>
            </a:r>
            <a:endParaRPr lang="en-US" sz="4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6205B47-B5FE-40D6-8E7C-40D7737CED10}"/>
              </a:ext>
            </a:extLst>
          </p:cNvPr>
          <p:cNvPicPr>
            <a:picLocks noGrp="1" noChangeAspect="1"/>
          </p:cNvPicPr>
          <p:nvPr>
            <p:ph type="pic" sz="half" idx="13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" b="1200"/>
          <a:stretch>
            <a:fillRect/>
          </a:stretch>
        </p:blipFill>
        <p:spPr>
          <a:xfrm>
            <a:off x="17812686" y="7680960"/>
            <a:ext cx="4882213" cy="476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6694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97030-D745-4AA8-BFA9-51CAD583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Presentation </a:t>
            </a:r>
            <a:r>
              <a:rPr lang="en-US" dirty="0"/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426682099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3D377F3-487E-40FB-9D5A-6225D12A97BE}"/>
              </a:ext>
            </a:extLst>
          </p:cNvPr>
          <p:cNvSpPr txBox="1">
            <a:spLocks/>
          </p:cNvSpPr>
          <p:nvPr/>
        </p:nvSpPr>
        <p:spPr>
          <a:xfrm>
            <a:off x="2425700" y="795274"/>
            <a:ext cx="20828000" cy="3520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97500"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chemeClr val="accent1"/>
                </a:solidFill>
                <a:uFillTx/>
                <a:latin typeface="Factoria Ultra" pitchFamily="2" charset="77"/>
                <a:ea typeface="+mn-ea"/>
                <a:cs typeface="+mn-cs"/>
                <a:sym typeface="Helvetica Neue Medium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US" sz="9800" dirty="0">
                <a:latin typeface="+mj-lt"/>
              </a:rPr>
              <a:t>Research Topic / Working Title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C2F0B1D-71D8-417B-95CB-CF2528CA43C4}"/>
              </a:ext>
            </a:extLst>
          </p:cNvPr>
          <p:cNvSpPr txBox="1">
            <a:spLocks/>
          </p:cNvSpPr>
          <p:nvPr/>
        </p:nvSpPr>
        <p:spPr>
          <a:xfrm>
            <a:off x="7449058" y="8641715"/>
            <a:ext cx="10781284" cy="4077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Committee: Committee Chair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Member 2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Member 3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		       Member 4 PhD Only</a:t>
            </a:r>
            <a:br>
              <a:rPr lang="en-US" sz="5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				       Member 5 PhD Only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CE89223-4EB5-431F-89DD-4EE178F23F1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425700" y="4562221"/>
            <a:ext cx="20828000" cy="10241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Student Name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CDDAE3B-4DAA-476D-A592-32BD923D6832}"/>
              </a:ext>
            </a:extLst>
          </p:cNvPr>
          <p:cNvSpPr txBox="1">
            <a:spLocks/>
          </p:cNvSpPr>
          <p:nvPr/>
        </p:nvSpPr>
        <p:spPr>
          <a:xfrm>
            <a:off x="2425700" y="5504053"/>
            <a:ext cx="20828000" cy="1024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PhD Proposal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7F56D77A-AFA8-4C87-94FE-5F04F9BF1E57}"/>
              </a:ext>
            </a:extLst>
          </p:cNvPr>
          <p:cNvSpPr txBox="1">
            <a:spLocks/>
          </p:cNvSpPr>
          <p:nvPr/>
        </p:nvSpPr>
        <p:spPr>
          <a:xfrm>
            <a:off x="2425700" y="6445885"/>
            <a:ext cx="20828000" cy="1024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chemeClr val="tx1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rtl="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sz="5000" dirty="0">
                <a:solidFill>
                  <a:schemeClr val="bg2">
                    <a:lumMod val="10000"/>
                  </a:schemeClr>
                </a:solidFill>
              </a:rPr>
              <a:t>January 1, 2025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2830-EA64-4798-84C5-E19F7D2F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of the Student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4A18-2FD8-49CF-9B4F-C8BD1996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Academic/research background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Professional Interests 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Please include any special experiences you might like to have while you are still in school. These may include: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Teaching experience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Internships,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Specialized research experience at other institutions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Entrepreneurial / patent goals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or even “I don’t know and would like to explore my options further!”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bg2">
                    <a:lumMod val="10000"/>
                  </a:schemeClr>
                </a:solidFill>
              </a:rPr>
              <a:t>Goals after graduation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400" b="1" dirty="0">
                <a:solidFill>
                  <a:schemeClr val="accent1"/>
                </a:solidFill>
              </a:rPr>
              <a:t>Plan to spend 2-3 minutes on this slide/topic.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33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2830-EA64-4798-84C5-E19F7D2F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of the Research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4A18-2FD8-49CF-9B4F-C8BD1996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b="1" dirty="0">
                <a:solidFill>
                  <a:schemeClr val="bg2">
                    <a:lumMod val="10000"/>
                  </a:schemeClr>
                </a:solidFill>
              </a:rPr>
              <a:t>What is the Big Picture Problem?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Give a brief background of the research area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Identify and explain to the audience what is the problem in this research area you are looking to address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b="1" dirty="0">
                <a:solidFill>
                  <a:schemeClr val="accent1"/>
                </a:solidFill>
              </a:rPr>
              <a:t>Plan to spend approx. 3 minutes on this slide/topic.</a:t>
            </a:r>
          </a:p>
        </p:txBody>
      </p:sp>
    </p:spTree>
    <p:extLst>
      <p:ext uri="{BB962C8B-B14F-4D97-AF65-F5344CB8AC3E}">
        <p14:creationId xmlns:p14="http://schemas.microsoft.com/office/powerpoint/2010/main" val="317192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2830-EA64-4798-84C5-E19F7D2F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Originality /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4A18-2FD8-49CF-9B4F-C8BD1996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6000" b="1" dirty="0">
                <a:solidFill>
                  <a:schemeClr val="bg2">
                    <a:lumMod val="10000"/>
                  </a:schemeClr>
                </a:solidFill>
              </a:rPr>
              <a:t>Explain the novelty of your current/proposed work:</a:t>
            </a:r>
          </a:p>
          <a:p>
            <a:pPr lvl="1">
              <a:spcBef>
                <a:spcPts val="0"/>
              </a:spcBef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What has everyone already done to fix Big Picture Problem?</a:t>
            </a:r>
          </a:p>
          <a:p>
            <a:pPr lvl="1">
              <a:spcBef>
                <a:spcPts val="0"/>
              </a:spcBef>
            </a:pPr>
            <a:r>
              <a:rPr lang="en-US" sz="6000" dirty="0">
                <a:solidFill>
                  <a:schemeClr val="bg2">
                    <a:lumMod val="10000"/>
                  </a:schemeClr>
                </a:solidFill>
              </a:rPr>
              <a:t>How are you using what they’ve done or improving it?</a:t>
            </a:r>
          </a:p>
          <a:p>
            <a:pPr lvl="1">
              <a:spcBef>
                <a:spcPts val="0"/>
              </a:spcBef>
            </a:pP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6000" b="1" dirty="0">
                <a:solidFill>
                  <a:schemeClr val="accent1"/>
                </a:solidFill>
              </a:rPr>
              <a:t>Plan to spend 3-5 minutes on this slide/topic.</a:t>
            </a:r>
          </a:p>
          <a:p>
            <a:pPr marL="0" indent="0">
              <a:spcBef>
                <a:spcPts val="0"/>
              </a:spcBef>
              <a:buNone/>
            </a:pP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01241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Red and Gray">
      <a:dk1>
        <a:srgbClr val="708E99"/>
      </a:dk1>
      <a:lt1>
        <a:srgbClr val="FFFFFF"/>
      </a:lt1>
      <a:dk2>
        <a:srgbClr val="708E99"/>
      </a:dk2>
      <a:lt2>
        <a:srgbClr val="E2E6E6"/>
      </a:lt2>
      <a:accent1>
        <a:srgbClr val="BE0000"/>
      </a:accent1>
      <a:accent2>
        <a:srgbClr val="A9A9A9"/>
      </a:accent2>
      <a:accent3>
        <a:srgbClr val="919191"/>
      </a:accent3>
      <a:accent4>
        <a:srgbClr val="797979"/>
      </a:accent4>
      <a:accent5>
        <a:srgbClr val="5F5F5F"/>
      </a:accent5>
      <a:accent6>
        <a:srgbClr val="424242"/>
      </a:accent6>
      <a:hlink>
        <a:srgbClr val="BE0000"/>
      </a:hlink>
      <a:folHlink>
        <a:srgbClr val="BFBFB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1117</Words>
  <Application>Microsoft Office PowerPoint</Application>
  <PresentationFormat>Custom</PresentationFormat>
  <Paragraphs>123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Factoria Ultra</vt:lpstr>
      <vt:lpstr>Helvetica Neue</vt:lpstr>
      <vt:lpstr>Helvetica Neue Light</vt:lpstr>
      <vt:lpstr>Helvetica Neue Medium</vt:lpstr>
      <vt:lpstr>Wingdings</vt:lpstr>
      <vt:lpstr>White</vt:lpstr>
      <vt:lpstr>Notes to the Student</vt:lpstr>
      <vt:lpstr>Best Practices</vt:lpstr>
      <vt:lpstr>How to Answer Questions</vt:lpstr>
      <vt:lpstr>Typical Questions from Scientists</vt:lpstr>
      <vt:lpstr>Proposal Presentation Template</vt:lpstr>
      <vt:lpstr>PowerPoint Presentation</vt:lpstr>
      <vt:lpstr>Introduction of the Student</vt:lpstr>
      <vt:lpstr>Introduction of the Research Topic</vt:lpstr>
      <vt:lpstr>Originality / Value</vt:lpstr>
      <vt:lpstr>Contributions Overview</vt:lpstr>
      <vt:lpstr>Set of Slides for Contributions</vt:lpstr>
      <vt:lpstr>Proposed Publications, Conferences, etc.</vt:lpstr>
      <vt:lpstr>Timeline of Proposed Research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ROWBERRY</dc:creator>
  <cp:lastModifiedBy>ELIZABETH ROWBERRY</cp:lastModifiedBy>
  <cp:revision>24</cp:revision>
  <dcterms:modified xsi:type="dcterms:W3CDTF">2024-10-09T17:41:33Z</dcterms:modified>
</cp:coreProperties>
</file>