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43" r:id="rId2"/>
    <p:sldId id="347" r:id="rId3"/>
    <p:sldId id="342" r:id="rId4"/>
    <p:sldId id="344" r:id="rId5"/>
    <p:sldId id="346" r:id="rId6"/>
    <p:sldId id="256" r:id="rId7"/>
    <p:sldId id="337" r:id="rId8"/>
    <p:sldId id="338" r:id="rId9"/>
    <p:sldId id="334" r:id="rId10"/>
    <p:sldId id="339" r:id="rId11"/>
    <p:sldId id="274" r:id="rId12"/>
    <p:sldId id="341" r:id="rId13"/>
    <p:sldId id="340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1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53" d="100"/>
          <a:sy n="53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21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946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13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Plan to spend approx. 3 minutes on this slide/topic.</a:t>
            </a:r>
          </a:p>
        </p:txBody>
      </p:sp>
    </p:spTree>
    <p:extLst>
      <p:ext uri="{BB962C8B-B14F-4D97-AF65-F5344CB8AC3E}">
        <p14:creationId xmlns:p14="http://schemas.microsoft.com/office/powerpoint/2010/main" val="1999177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Plan to spend 3-5 minutes on this slide/topic.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21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Plan to spend 1-2 minutes on this slide/topic. You will go in-depth on the following slides.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03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Plan to spend approx. 5 minutes on each contribution (less time for more contributions, more time if you only have 1-2 contributions)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058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Super brief!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Plan to spend approx. 30 seconds showing the slide.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45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Plan to spend 1-2 minutes on this slide/topic.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6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- Center R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9CB75F-7C2E-C21D-AF55-819A946A68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xfrm>
            <a:off x="2298700" y="3188043"/>
            <a:ext cx="20828000" cy="664793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87200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xfrm>
            <a:off x="2298700" y="4533900"/>
            <a:ext cx="20828000" cy="4648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2425700" y="2235200"/>
            <a:ext cx="20828000" cy="4648200"/>
          </a:xfrm>
          <a:prstGeom prst="rect">
            <a:avLst/>
          </a:prstGeom>
        </p:spPr>
        <p:txBody>
          <a:bodyPr anchor="b"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425700" y="70104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umn Aerials-22.jpeg"/>
          <p:cNvSpPr>
            <a:spLocks noGrp="1"/>
          </p:cNvSpPr>
          <p:nvPr>
            <p:ph type="pic" sz="quarter" idx="13"/>
          </p:nvPr>
        </p:nvSpPr>
        <p:spPr>
          <a:xfrm>
            <a:off x="16395700" y="6540500"/>
            <a:ext cx="7404101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0" name="_DSC3450.jpeg"/>
          <p:cNvSpPr>
            <a:spLocks noGrp="1"/>
          </p:cNvSpPr>
          <p:nvPr>
            <p:ph type="pic" sz="quarter" idx="14"/>
          </p:nvPr>
        </p:nvSpPr>
        <p:spPr>
          <a:xfrm>
            <a:off x="16395700" y="622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1" name="HOTU Emalee Egelund-7.jpeg"/>
          <p:cNvSpPr>
            <a:spLocks noGrp="1"/>
          </p:cNvSpPr>
          <p:nvPr>
            <p:ph type="pic" idx="15"/>
          </p:nvPr>
        </p:nvSpPr>
        <p:spPr>
          <a:xfrm>
            <a:off x="1841500" y="622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rocker Science Students-131.jpeg"/>
          <p:cNvSpPr>
            <a:spLocks noGrp="1"/>
          </p:cNvSpPr>
          <p:nvPr>
            <p:ph type="pic" idx="13"/>
          </p:nvPr>
        </p:nvSpPr>
        <p:spPr>
          <a:xfrm>
            <a:off x="37482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0" name="Title Text"/>
          <p:cNvSpPr txBox="1">
            <a:spLocks noGrp="1"/>
          </p:cNvSpPr>
          <p:nvPr>
            <p:ph type="title"/>
          </p:nvPr>
        </p:nvSpPr>
        <p:spPr>
          <a:xfrm>
            <a:off x="1143000" y="9512300"/>
            <a:ext cx="23114000" cy="2006600"/>
          </a:xfrm>
          <a:prstGeom prst="rect">
            <a:avLst/>
          </a:prstGeom>
        </p:spPr>
        <p:txBody>
          <a:bodyPr anchor="b"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5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1144905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Eden-Lassonde-13.jpeg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2133600" y="355600"/>
            <a:ext cx="21005800" cy="2286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1463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 baseline="0">
                <a:solidFill>
                  <a:schemeClr val="tx1"/>
                </a:solidFill>
              </a:defRPr>
            </a:lvl1pPr>
            <a:lvl2pPr marL="1117600" indent="-558800">
              <a:spcBef>
                <a:spcPts val="4500"/>
              </a:spcBef>
              <a:defRPr sz="3800" baseline="0">
                <a:solidFill>
                  <a:schemeClr val="tx1"/>
                </a:solidFill>
              </a:defRPr>
            </a:lvl2pPr>
            <a:lvl3pPr marL="1676400" indent="-558800">
              <a:spcBef>
                <a:spcPts val="4500"/>
              </a:spcBef>
              <a:defRPr sz="3800" baseline="0">
                <a:solidFill>
                  <a:schemeClr val="tx1"/>
                </a:solidFill>
              </a:defRPr>
            </a:lvl3pPr>
            <a:lvl4pPr marL="2235200" indent="-558800">
              <a:spcBef>
                <a:spcPts val="4500"/>
              </a:spcBef>
              <a:defRPr sz="3800" baseline="0">
                <a:solidFill>
                  <a:schemeClr val="tx1"/>
                </a:solidFill>
              </a:defRPr>
            </a:lvl4pPr>
            <a:lvl5pPr marL="2794000" indent="-558800">
              <a:spcBef>
                <a:spcPts val="4500"/>
              </a:spcBef>
              <a:defRPr sz="3800" baseline="0">
                <a:solidFill>
                  <a:schemeClr val="tx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85763-29F9-42E1-BF45-EA5517E51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25CD-2B98-469B-BC5F-97B2EA369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05982-36E6-4E02-AFE6-A7B98CFA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80A7A-5799-4A6A-9703-F189EF1D6BC0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72534-B593-4F71-84EB-DBD1DBDE5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940C3-F1B2-4467-9795-4426C4A6E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41192" y="13081000"/>
            <a:ext cx="488916" cy="471924"/>
          </a:xfrm>
        </p:spPr>
        <p:txBody>
          <a:bodyPr/>
          <a:lstStyle/>
          <a:p>
            <a:fld id="{297C86CC-07DA-4056-B565-A1461EA5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2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4" r:id="rId2"/>
    <p:sldLayoutId id="2147483649" r:id="rId3"/>
    <p:sldLayoutId id="2147483651" r:id="rId4"/>
    <p:sldLayoutId id="2147483653" r:id="rId5"/>
    <p:sldLayoutId id="2147483657" r:id="rId6"/>
    <p:sldLayoutId id="2147483659" r:id="rId7"/>
    <p:sldLayoutId id="2147483661" r:id="rId8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Factoria Ultra" pitchFamily="2" charset="77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gradschool.utah.edu/resources-hub/grammarly/index.php" TargetMode="External"/><Relationship Id="rId3" Type="http://schemas.openxmlformats.org/officeDocument/2006/relationships/hyperlink" Target="https://www.ece.utah.edu/graduate-writing-resources/" TargetMode="External"/><Relationship Id="rId7" Type="http://schemas.openxmlformats.org/officeDocument/2006/relationships/hyperlink" Target="https://writingcenter.utah.edu/graduate-services/e-tutoring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utah.instructure.com/courses/922051/files/search?search_term=dissertation" TargetMode="External"/><Relationship Id="rId5" Type="http://schemas.openxmlformats.org/officeDocument/2006/relationships/hyperlink" Target="https://www.price.utah.edu/students/clear/grew" TargetMode="External"/><Relationship Id="rId4" Type="http://schemas.openxmlformats.org/officeDocument/2006/relationships/hyperlink" Target="https://gradschool.utah.edu/thesis/manuscript-submission.ph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2479B1-9077-44DD-977A-09D77A19F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to the Student</a:t>
            </a:r>
          </a:p>
        </p:txBody>
      </p:sp>
    </p:spTree>
    <p:extLst>
      <p:ext uri="{BB962C8B-B14F-4D97-AF65-F5344CB8AC3E}">
        <p14:creationId xmlns:p14="http://schemas.microsoft.com/office/powerpoint/2010/main" val="122170214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B8184-4FE3-438F-ABD9-8689F514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Set of Slides for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96FB5-61E9-4432-A3AB-81FCF0B93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5400" b="1" dirty="0">
                <a:solidFill>
                  <a:schemeClr val="bg2">
                    <a:lumMod val="10000"/>
                  </a:schemeClr>
                </a:solidFill>
              </a:rPr>
              <a:t>This begins the set of slides for each contribution. At least 1 separate slide for each contribution.</a:t>
            </a:r>
          </a:p>
          <a:p>
            <a:pPr>
              <a:spcBef>
                <a:spcPts val="0"/>
              </a:spcBef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Good to include references to prior material (yours and others) as needed in the slides</a:t>
            </a:r>
          </a:p>
          <a:p>
            <a:pPr marL="0" indent="0">
              <a:spcBef>
                <a:spcPts val="0"/>
              </a:spcBef>
              <a:buNone/>
            </a:pP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>
                <a:solidFill>
                  <a:schemeClr val="accent1"/>
                </a:solidFill>
              </a:rPr>
              <a:t>Plan to spend approx. 5 minutes on each contribution (less time for more contributions, more time if you only have 1-2 contributions)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87284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F5FA6-4ED0-4CFA-83E5-17B352ECD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100" y="254000"/>
            <a:ext cx="21847556" cy="2286000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chemeClr val="accent1"/>
                </a:solidFill>
              </a:rPr>
              <a:t>Published/Submitted Publications, Conferences, etc.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0BED5-B9F3-444F-888B-0D7A83C01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MS thesis typically includes 1 journal publication submitted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PhD thesis typically includes 1 journal publication accepted and at least 2+ submitted</a:t>
            </a:r>
          </a:p>
          <a:p>
            <a:pPr>
              <a:spcBef>
                <a:spcPts val="0"/>
              </a:spcBef>
            </a:pPr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Although these are typical, they are not the rule. </a:t>
            </a:r>
            <a:r>
              <a:rPr lang="en-US" sz="5400" b="1" dirty="0">
                <a:solidFill>
                  <a:schemeClr val="bg2">
                    <a:lumMod val="10000"/>
                  </a:schemeClr>
                </a:solidFill>
              </a:rPr>
              <a:t>This must be discussed with faculty advisor and committee.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chemeClr val="accent1"/>
                </a:solidFill>
              </a:rPr>
              <a:t>Super brief! </a:t>
            </a:r>
            <a:r>
              <a:rPr lang="en-US" sz="4800" b="1" dirty="0">
                <a:solidFill>
                  <a:schemeClr val="accent1"/>
                </a:solidFill>
              </a:rPr>
              <a:t>Plan to spend approx. 30 seconds showing the slide.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15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B8184-4FE3-438F-ABD9-8689F514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96FB5-61E9-4432-A3AB-81FCF0B93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6600" b="1" dirty="0">
                <a:solidFill>
                  <a:schemeClr val="bg2">
                    <a:lumMod val="10000"/>
                  </a:schemeClr>
                </a:solidFill>
              </a:rPr>
              <a:t>Contributions Repeated</a:t>
            </a:r>
          </a:p>
          <a:p>
            <a:pPr marL="0" indent="0">
              <a:spcBef>
                <a:spcPts val="0"/>
              </a:spcBef>
              <a:buNone/>
            </a:pPr>
            <a:endParaRPr lang="en-US" sz="66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6600" b="1" dirty="0">
                <a:solidFill>
                  <a:schemeClr val="bg2">
                    <a:lumMod val="10000"/>
                  </a:schemeClr>
                </a:solidFill>
              </a:rPr>
              <a:t>The contributions of this thesis are:</a:t>
            </a:r>
          </a:p>
          <a:p>
            <a:pPr marL="1549400" lvl="1" indent="-9144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Contribution </a:t>
            </a:r>
          </a:p>
          <a:p>
            <a:pPr marL="1549400" lvl="1" indent="-9144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Additional Contribution</a:t>
            </a:r>
          </a:p>
          <a:p>
            <a:pPr marL="1549400" lvl="1" indent="-9144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Additional Contribution…</a:t>
            </a:r>
          </a:p>
          <a:p>
            <a:pPr marL="635000" lvl="1" indent="0">
              <a:spcBef>
                <a:spcPts val="0"/>
              </a:spcBef>
              <a:buSzPct val="100000"/>
              <a:buNone/>
            </a:pP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5400" b="1" dirty="0">
                <a:solidFill>
                  <a:schemeClr val="accent1"/>
                </a:solidFill>
              </a:rPr>
              <a:t>Plan to spend 1-2 minutes on this slide/topic.</a:t>
            </a:r>
            <a:endParaRPr lang="en-US" sz="5400" dirty="0">
              <a:solidFill>
                <a:schemeClr val="accent1"/>
              </a:solidFill>
            </a:endParaRPr>
          </a:p>
          <a:p>
            <a:pPr marL="635000" lvl="1" indent="0">
              <a:spcBef>
                <a:spcPts val="0"/>
              </a:spcBef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lvl="1">
              <a:spcBef>
                <a:spcPts val="0"/>
              </a:spcBef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0"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81130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EBB99-241A-4129-BB46-90752BD6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Additional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ABF65-72D1-4D4F-9566-C700BCFBE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spcBef>
                <a:spcPts val="0"/>
              </a:spcBef>
            </a:pPr>
            <a:r>
              <a:rPr lang="en-US" sz="4800" dirty="0">
                <a:solidFill>
                  <a:schemeClr val="bg2">
                    <a:lumMod val="10000"/>
                  </a:schemeClr>
                </a:solidFill>
              </a:rPr>
              <a:t>The presentation may only last 45 mins. but you have spent 4+ years with this material and could certainly share much more!</a:t>
            </a:r>
          </a:p>
          <a:p>
            <a:pPr>
              <a:spcBef>
                <a:spcPts val="0"/>
              </a:spcBef>
            </a:pPr>
            <a:r>
              <a:rPr lang="en-US" sz="4800" dirty="0">
                <a:solidFill>
                  <a:schemeClr val="bg2">
                    <a:lumMod val="10000"/>
                  </a:schemeClr>
                </a:solidFill>
              </a:rPr>
              <a:t>Be prepared with additional slides with more information, charts, data,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visual aides etc.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</a:rPr>
              <a:t> at the end of your presentation with more information/background. </a:t>
            </a:r>
          </a:p>
          <a:p>
            <a:pPr>
              <a:spcBef>
                <a:spcPts val="0"/>
              </a:spcBef>
            </a:pPr>
            <a:r>
              <a:rPr lang="en-US" sz="4800" dirty="0">
                <a:solidFill>
                  <a:schemeClr val="bg2">
                    <a:lumMod val="10000"/>
                  </a:schemeClr>
                </a:solidFill>
              </a:rPr>
              <a:t>These will be useful if/when you are asked by your committee to go even more in-depth and provide further clarification.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2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5074-E2C8-42D8-9216-56DC57B20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E251A-98E7-4A02-9596-93FE70CDE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502" y="2641600"/>
            <a:ext cx="21902420" cy="5331968"/>
          </a:xfrm>
        </p:spPr>
        <p:txBody>
          <a:bodyPr anchor="t"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Before the Defense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Practice your presentation with your research group (include having them ask questions and giving feedback)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Practice answering questions you DON’T know the answer to. This is a professional discussion that sometimes gets off-topic.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Invite family, friends, and lab mates to attend your defense and support you!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You </a:t>
            </a:r>
            <a:r>
              <a:rPr lang="en-US" sz="3200" b="1" u="sng" dirty="0">
                <a:solidFill>
                  <a:schemeClr val="bg2">
                    <a:lumMod val="10000"/>
                  </a:schemeClr>
                </a:solidFill>
              </a:rPr>
              <a:t>should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 seek writing support and guidance - See 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hlinkClick r:id="rId3"/>
              </a:rPr>
              <a:t>Graduate Writing Resources page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When you send your finalized manuscript to your committee, also submit it for 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hlinkClick r:id="rId4"/>
              </a:rPr>
              <a:t>Preliminary Review 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to the Thesis Office to begin formatting review (formatting issues are the biggest slowdown and cause for delayed graduation after the defense, so start now!)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7B9BD4-64F8-4185-B321-9EF011E64C66}"/>
              </a:ext>
            </a:extLst>
          </p:cNvPr>
          <p:cNvSpPr txBox="1">
            <a:spLocks/>
          </p:cNvSpPr>
          <p:nvPr/>
        </p:nvSpPr>
        <p:spPr>
          <a:xfrm>
            <a:off x="1603502" y="10614668"/>
            <a:ext cx="21902420" cy="268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rmAutofit/>
          </a:bodyPr>
          <a:lstStyle>
            <a:lvl1pPr marL="63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27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90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54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317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indent="0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During the Defense</a:t>
            </a:r>
          </a:p>
          <a:p>
            <a:pPr marL="0" indent="0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Students should plan on presenting 30-45 mins. Public and private Q&amp;A taking up the remainder of the time. You should schedule 2 hours, if possible, for the defense.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CCA7931-D43E-44AC-ADA5-5CB003322FD5}"/>
              </a:ext>
            </a:extLst>
          </p:cNvPr>
          <p:cNvGrpSpPr/>
          <p:nvPr/>
        </p:nvGrpSpPr>
        <p:grpSpPr>
          <a:xfrm>
            <a:off x="1603502" y="7790688"/>
            <a:ext cx="21902420" cy="2468880"/>
            <a:chOff x="1689100" y="6564819"/>
            <a:chExt cx="21902420" cy="246888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3397871A-E791-4D69-91E6-99A2261E5867}"/>
                </a:ext>
              </a:extLst>
            </p:cNvPr>
            <p:cNvSpPr/>
            <p:nvPr/>
          </p:nvSpPr>
          <p:spPr>
            <a:xfrm>
              <a:off x="1689100" y="6564819"/>
              <a:ext cx="6759956" cy="2468880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lvl="0"/>
              <a:r>
                <a:rPr lang="en-US" sz="2400" dirty="0">
                  <a:solidFill>
                    <a:schemeClr val="bg2">
                      <a:lumMod val="10000"/>
                    </a:schemeClr>
                  </a:solidFill>
                  <a:hlinkClick r:id="rId5"/>
                </a:rPr>
                <a:t>Grad. Research Eng. Writing (GREW)</a:t>
              </a:r>
              <a:endParaRPr lang="en-US" sz="24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lvl="1" indent="0"/>
              <a:r>
                <a:rPr lang="en-US" sz="2400" b="0" dirty="0">
                  <a:solidFill>
                    <a:schemeClr val="bg2">
                      <a:lumMod val="10000"/>
                    </a:schemeClr>
                  </a:solidFill>
                </a:rPr>
                <a:t>Need help with the big picture and how to organize your writing? It is strongly recommended that you review Dr. </a:t>
              </a:r>
              <a:r>
                <a:rPr lang="en-US" sz="2400" b="0" dirty="0" err="1">
                  <a:solidFill>
                    <a:schemeClr val="bg2">
                      <a:lumMod val="10000"/>
                    </a:schemeClr>
                  </a:solidFill>
                </a:rPr>
                <a:t>Funai’s</a:t>
              </a:r>
              <a:r>
                <a:rPr lang="en-US" sz="2400" b="0" dirty="0">
                  <a:solidFill>
                    <a:schemeClr val="bg2">
                      <a:lumMod val="10000"/>
                    </a:schemeClr>
                  </a:solidFill>
                </a:rPr>
                <a:t> comprehensive </a:t>
              </a:r>
              <a:r>
                <a:rPr lang="en-US" sz="2400" b="0" dirty="0">
                  <a:solidFill>
                    <a:schemeClr val="bg2">
                      <a:lumMod val="10000"/>
                    </a:schemeClr>
                  </a:solidFill>
                  <a:hlinkClick r:id="rId6"/>
                </a:rPr>
                <a:t>dissertation prep resources </a:t>
              </a:r>
              <a:r>
                <a:rPr lang="en-US" sz="2400" b="0" dirty="0">
                  <a:solidFill>
                    <a:schemeClr val="bg2">
                      <a:lumMod val="10000"/>
                    </a:schemeClr>
                  </a:solidFill>
                </a:rPr>
                <a:t>and/or schedule time to meet with her!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4716E6BC-1D7D-4EBA-9333-72B0B5479683}"/>
                </a:ext>
              </a:extLst>
            </p:cNvPr>
            <p:cNvSpPr/>
            <p:nvPr/>
          </p:nvSpPr>
          <p:spPr>
            <a:xfrm>
              <a:off x="9348470" y="6564819"/>
              <a:ext cx="6759956" cy="2468880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lvl="0"/>
              <a:r>
                <a:rPr lang="en-US" sz="2400" dirty="0" err="1">
                  <a:solidFill>
                    <a:schemeClr val="bg2">
                      <a:lumMod val="10000"/>
                    </a:schemeClr>
                  </a:solidFill>
                  <a:hlinkClick r:id="rId7"/>
                </a:rPr>
                <a:t>eTutoring</a:t>
              </a:r>
              <a:r>
                <a:rPr lang="en-US" sz="2400" dirty="0">
                  <a:solidFill>
                    <a:schemeClr val="bg2">
                      <a:lumMod val="10000"/>
                    </a:schemeClr>
                  </a:solidFill>
                  <a:hlinkClick r:id="rId7"/>
                </a:rPr>
                <a:t> and Online Writing Center</a:t>
              </a:r>
              <a:endParaRPr lang="en-US" sz="24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lvl="1"/>
              <a:r>
                <a:rPr lang="en-US" sz="2400" b="0" dirty="0">
                  <a:solidFill>
                    <a:schemeClr val="bg2">
                      <a:lumMod val="10000"/>
                    </a:schemeClr>
                  </a:solidFill>
                </a:rPr>
                <a:t>Submit your work online at any stage of the drafting process and receive feedback within approx. 48 hours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39061406-08B8-486F-B8D7-4D9D1993D018}"/>
                </a:ext>
              </a:extLst>
            </p:cNvPr>
            <p:cNvSpPr/>
            <p:nvPr/>
          </p:nvSpPr>
          <p:spPr>
            <a:xfrm>
              <a:off x="17007840" y="6564819"/>
              <a:ext cx="6583680" cy="2468880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lvl="0"/>
              <a:r>
                <a:rPr lang="en-US" sz="2400" dirty="0">
                  <a:solidFill>
                    <a:schemeClr val="bg2">
                      <a:lumMod val="10000"/>
                    </a:schemeClr>
                  </a:solidFill>
                  <a:hlinkClick r:id="rId8"/>
                </a:rPr>
                <a:t>Grammarly</a:t>
              </a:r>
              <a:endParaRPr lang="en-US" sz="24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lvl="1"/>
              <a:r>
                <a:rPr lang="en-US" sz="2400" b="0" dirty="0">
                  <a:solidFill>
                    <a:schemeClr val="bg2">
                      <a:lumMod val="10000"/>
                    </a:schemeClr>
                  </a:solidFill>
                </a:rPr>
                <a:t>If you have already used Grammarly, start now! It is a requirement by the Thesis Office that you have used it in order to have your written manuscript approved!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583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5074-E2C8-42D8-9216-56DC57B20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How to Answer Questions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1176E5-EBDB-4914-B237-DEBF9F01B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100" y="2641600"/>
            <a:ext cx="21902738" cy="10899775"/>
          </a:xfrm>
        </p:spPr>
        <p:txBody>
          <a:bodyPr anchor="t"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b="1" dirty="0"/>
              <a:t>Listen</a:t>
            </a:r>
            <a:r>
              <a:rPr lang="en-US" sz="5400" dirty="0"/>
              <a:t> to the whole question.  Do not half-listen while forming your answer.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54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b="1" dirty="0"/>
              <a:t>Rephrase</a:t>
            </a:r>
            <a:r>
              <a:rPr lang="en-US" sz="5400" dirty="0"/>
              <a:t> the question.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5400" dirty="0"/>
              <a:t>Makes sure you heard question correctly.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5400" dirty="0"/>
              <a:t>Makes sure you understand the question.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5400" dirty="0"/>
              <a:t>Gives you opportunity to reframe the question.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54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b="1" dirty="0"/>
              <a:t>Answer</a:t>
            </a:r>
            <a:r>
              <a:rPr lang="en-US" sz="5400" dirty="0"/>
              <a:t> question honestly.  If you aren’t sure, make sure when you are speculating and explain why you think that.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54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dirty="0"/>
              <a:t>End answer on a </a:t>
            </a:r>
            <a:r>
              <a:rPr lang="en-US" sz="5400" b="1" dirty="0"/>
              <a:t>positive note</a:t>
            </a:r>
            <a:r>
              <a:rPr lang="en-US" sz="5400" dirty="0"/>
              <a:t> – toward the contribution of your work and it’s importance.</a:t>
            </a:r>
          </a:p>
        </p:txBody>
      </p:sp>
    </p:spTree>
    <p:extLst>
      <p:ext uri="{BB962C8B-B14F-4D97-AF65-F5344CB8AC3E}">
        <p14:creationId xmlns:p14="http://schemas.microsoft.com/office/powerpoint/2010/main" val="820908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5074-E2C8-42D8-9216-56DC57B20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Typical Questions from Scientists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6B07F4A-816F-4B5D-BEDB-C9073340398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46299" y="3149600"/>
            <a:ext cx="20548599" cy="92964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Why have you chosen this method rather than others?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Why are you doing this research?  What is its expected impact?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What in your contribution can be used concretely and immediately?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Why have you decided to tackle this problem?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What is novel in your presentation?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What will you tackle next?</a:t>
            </a:r>
            <a:endParaRPr lang="en-US"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A6205B47-B5FE-40D6-8E7C-40D7737CED10}"/>
              </a:ext>
            </a:extLst>
          </p:cNvPr>
          <p:cNvPicPr>
            <a:picLocks noGrp="1" noChangeAspect="1"/>
          </p:cNvPicPr>
          <p:nvPr>
            <p:ph type="pic" sz="half" idx="13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0" b="1200"/>
          <a:stretch>
            <a:fillRect/>
          </a:stretch>
        </p:blipFill>
        <p:spPr>
          <a:xfrm>
            <a:off x="17812686" y="7680960"/>
            <a:ext cx="4882213" cy="476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36694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5FA7-10D8-4562-8DAA-76C781568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314223620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3D377F3-487E-40FB-9D5A-6225D12A97BE}"/>
              </a:ext>
            </a:extLst>
          </p:cNvPr>
          <p:cNvSpPr txBox="1">
            <a:spLocks/>
          </p:cNvSpPr>
          <p:nvPr/>
        </p:nvSpPr>
        <p:spPr>
          <a:xfrm>
            <a:off x="2425700" y="795274"/>
            <a:ext cx="20828000" cy="3520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Factoria Ultra" pitchFamily="2" charset="77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en-US" sz="9800" dirty="0">
                <a:latin typeface="+mj-lt"/>
              </a:rPr>
              <a:t>Full Title of Work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C2F0B1D-71D8-417B-95CB-CF2528CA43C4}"/>
              </a:ext>
            </a:extLst>
          </p:cNvPr>
          <p:cNvSpPr txBox="1">
            <a:spLocks/>
          </p:cNvSpPr>
          <p:nvPr/>
        </p:nvSpPr>
        <p:spPr>
          <a:xfrm>
            <a:off x="7449058" y="8641715"/>
            <a:ext cx="10781284" cy="4077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rm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hangingPunct="1"/>
            <a:r>
              <a:rPr lang="en-US" sz="5000" dirty="0">
                <a:solidFill>
                  <a:schemeClr val="bg2">
                    <a:lumMod val="10000"/>
                  </a:schemeClr>
                </a:solidFill>
              </a:rPr>
              <a:t>Committee: Committee Chair</a:t>
            </a:r>
            <a:br>
              <a:rPr lang="en-US" sz="50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5000" dirty="0">
                <a:solidFill>
                  <a:schemeClr val="bg2">
                    <a:lumMod val="10000"/>
                  </a:schemeClr>
                </a:solidFill>
              </a:rPr>
              <a:t>		Member 2</a:t>
            </a:r>
            <a:br>
              <a:rPr lang="en-US" sz="50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5000" dirty="0">
                <a:solidFill>
                  <a:schemeClr val="bg2">
                    <a:lumMod val="10000"/>
                  </a:schemeClr>
                </a:solidFill>
              </a:rPr>
              <a:t>		Member 3</a:t>
            </a:r>
            <a:br>
              <a:rPr lang="en-US" sz="50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5000" dirty="0">
                <a:solidFill>
                  <a:schemeClr val="bg2">
                    <a:lumMod val="10000"/>
                  </a:schemeClr>
                </a:solidFill>
              </a:rPr>
              <a:t>				       Member 4 PhD Only</a:t>
            </a:r>
            <a:br>
              <a:rPr lang="en-US" sz="50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5000" dirty="0">
                <a:solidFill>
                  <a:schemeClr val="bg2">
                    <a:lumMod val="10000"/>
                  </a:schemeClr>
                </a:solidFill>
              </a:rPr>
              <a:t>				       Member 5 PhD Only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CE89223-4EB5-431F-89DD-4EE178F23F17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425700" y="4562221"/>
            <a:ext cx="20828000" cy="102412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Student Name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DCDDAE3B-4DAA-476D-A592-32BD923D6832}"/>
              </a:ext>
            </a:extLst>
          </p:cNvPr>
          <p:cNvSpPr txBox="1">
            <a:spLocks/>
          </p:cNvSpPr>
          <p:nvPr/>
        </p:nvSpPr>
        <p:spPr>
          <a:xfrm>
            <a:off x="2425700" y="5504053"/>
            <a:ext cx="20828000" cy="1024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rm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hangingPunct="1"/>
            <a:r>
              <a:rPr lang="en-US" sz="5000" dirty="0">
                <a:solidFill>
                  <a:schemeClr val="bg2">
                    <a:lumMod val="10000"/>
                  </a:schemeClr>
                </a:solidFill>
              </a:rPr>
              <a:t>Master’s Thesis / PhD Dissertation Defense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7F56D77A-AFA8-4C87-94FE-5F04F9BF1E57}"/>
              </a:ext>
            </a:extLst>
          </p:cNvPr>
          <p:cNvSpPr txBox="1">
            <a:spLocks/>
          </p:cNvSpPr>
          <p:nvPr/>
        </p:nvSpPr>
        <p:spPr>
          <a:xfrm>
            <a:off x="2425700" y="6445885"/>
            <a:ext cx="20828000" cy="1024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rm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hangingPunct="1"/>
            <a:r>
              <a:rPr lang="en-US" sz="5000" dirty="0">
                <a:solidFill>
                  <a:schemeClr val="bg2">
                    <a:lumMod val="10000"/>
                  </a:schemeClr>
                </a:solidFill>
              </a:rPr>
              <a:t>January 1, 2025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82830-EA64-4798-84C5-E19F7D2F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Introduction of the Research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C4A18-2FD8-49CF-9B4F-C8BD19965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000" b="1" dirty="0">
                <a:solidFill>
                  <a:schemeClr val="bg2">
                    <a:lumMod val="10000"/>
                  </a:schemeClr>
                </a:solidFill>
              </a:rPr>
              <a:t>What is the Big Picture Problem?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6000" dirty="0">
                <a:solidFill>
                  <a:schemeClr val="bg2">
                    <a:lumMod val="10000"/>
                  </a:schemeClr>
                </a:solidFill>
              </a:rPr>
              <a:t>Give a brief background of the research area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6000" dirty="0">
                <a:solidFill>
                  <a:schemeClr val="bg2">
                    <a:lumMod val="10000"/>
                  </a:schemeClr>
                </a:solidFill>
              </a:rPr>
              <a:t>Identify and explain to the audience what is the problem in this research area you are looking to address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6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000" b="1" dirty="0">
                <a:solidFill>
                  <a:schemeClr val="accent1"/>
                </a:solidFill>
              </a:rPr>
              <a:t>Plan to spend approx. 3 minutes on this slide/topic.</a:t>
            </a:r>
          </a:p>
        </p:txBody>
      </p:sp>
    </p:spTree>
    <p:extLst>
      <p:ext uri="{BB962C8B-B14F-4D97-AF65-F5344CB8AC3E}">
        <p14:creationId xmlns:p14="http://schemas.microsoft.com/office/powerpoint/2010/main" val="3171927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82830-EA64-4798-84C5-E19F7D2F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Originality /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C4A18-2FD8-49CF-9B4F-C8BD19965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6000" b="1" dirty="0">
                <a:solidFill>
                  <a:schemeClr val="bg2">
                    <a:lumMod val="10000"/>
                  </a:schemeClr>
                </a:solidFill>
              </a:rPr>
              <a:t>Explain the novelty of your work:</a:t>
            </a:r>
          </a:p>
          <a:p>
            <a:pPr lvl="1">
              <a:spcBef>
                <a:spcPts val="0"/>
              </a:spcBef>
            </a:pPr>
            <a:r>
              <a:rPr lang="en-US" sz="6000" dirty="0">
                <a:solidFill>
                  <a:schemeClr val="bg2">
                    <a:lumMod val="10000"/>
                  </a:schemeClr>
                </a:solidFill>
              </a:rPr>
              <a:t>What has everyone already done to fix Big Picture Problem?</a:t>
            </a:r>
          </a:p>
          <a:p>
            <a:pPr lvl="1">
              <a:spcBef>
                <a:spcPts val="0"/>
              </a:spcBef>
            </a:pPr>
            <a:r>
              <a:rPr lang="en-US" sz="6000" dirty="0">
                <a:solidFill>
                  <a:schemeClr val="bg2">
                    <a:lumMod val="10000"/>
                  </a:schemeClr>
                </a:solidFill>
              </a:rPr>
              <a:t>How are you using what they’ve done or improving it?</a:t>
            </a:r>
          </a:p>
          <a:p>
            <a:pPr lvl="1">
              <a:spcBef>
                <a:spcPts val="0"/>
              </a:spcBef>
            </a:pP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6000" b="1" dirty="0">
                <a:solidFill>
                  <a:schemeClr val="accent1"/>
                </a:solidFill>
              </a:rPr>
              <a:t>Plan to spend 3-5 minutes on this slide/topic.</a:t>
            </a:r>
          </a:p>
          <a:p>
            <a:pPr marL="0" indent="0">
              <a:spcBef>
                <a:spcPts val="0"/>
              </a:spcBef>
              <a:buNone/>
            </a:pP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701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B8184-4FE3-438F-ABD9-8689F514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Contributions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96FB5-61E9-4432-A3AB-81FCF0B93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6600" b="1" dirty="0">
                <a:solidFill>
                  <a:schemeClr val="bg2">
                    <a:lumMod val="10000"/>
                  </a:schemeClr>
                </a:solidFill>
              </a:rPr>
              <a:t>The contributions of this thesis are:</a:t>
            </a:r>
          </a:p>
          <a:p>
            <a:pPr marL="1549400" lvl="1" indent="-9144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Contribution </a:t>
            </a:r>
          </a:p>
          <a:p>
            <a:pPr marL="1549400" lvl="1" indent="-9144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Additional Contribution</a:t>
            </a:r>
          </a:p>
          <a:p>
            <a:pPr marL="1549400" lvl="1" indent="-9144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Additional Contribution…</a:t>
            </a:r>
          </a:p>
          <a:p>
            <a:pPr marL="635000" lvl="1" indent="0">
              <a:spcBef>
                <a:spcPts val="0"/>
              </a:spcBef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635000" lvl="1" indent="0">
              <a:spcBef>
                <a:spcPts val="0"/>
              </a:spcBef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This section/slide should outline 1-3 (or even more!) new ideas that come from your work. </a:t>
            </a:r>
            <a:r>
              <a:rPr lang="en-US" u="sng" dirty="0">
                <a:solidFill>
                  <a:schemeClr val="bg2">
                    <a:lumMod val="10000"/>
                  </a:schemeClr>
                </a:solidFill>
              </a:rPr>
              <a:t>Discuss with your faculty advisor</a:t>
            </a:r>
          </a:p>
          <a:p>
            <a:pPr marL="635000" lvl="1" indent="0">
              <a:spcBef>
                <a:spcPts val="0"/>
              </a:spcBef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solidFill>
                  <a:schemeClr val="accent1"/>
                </a:solidFill>
              </a:rPr>
              <a:t>Plan to spend 1-2 minutes on this slide/topic. You will go in-depth on the following slides.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  <a:p>
            <a:pPr lvl="1">
              <a:spcBef>
                <a:spcPts val="0"/>
              </a:spcBef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0"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A7420D39-7253-44B6-AC91-2B8FCDB9CD96}"/>
              </a:ext>
            </a:extLst>
          </p:cNvPr>
          <p:cNvSpPr/>
          <p:nvPr/>
        </p:nvSpPr>
        <p:spPr>
          <a:xfrm>
            <a:off x="16167369" y="2641600"/>
            <a:ext cx="6673176" cy="2027932"/>
          </a:xfrm>
          <a:prstGeom prst="leftArrow">
            <a:avLst>
              <a:gd name="adj1" fmla="val 67765"/>
              <a:gd name="adj2" fmla="val 63583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635000" lvl="1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This exact wording should be in your PowerPoint and in your paper!</a:t>
            </a:r>
          </a:p>
        </p:txBody>
      </p:sp>
    </p:spTree>
    <p:extLst>
      <p:ext uri="{BB962C8B-B14F-4D97-AF65-F5344CB8AC3E}">
        <p14:creationId xmlns:p14="http://schemas.microsoft.com/office/powerpoint/2010/main" val="209814936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Utah Brand Colors">
      <a:dk1>
        <a:srgbClr val="708E99"/>
      </a:dk1>
      <a:lt1>
        <a:srgbClr val="FFFFFF"/>
      </a:lt1>
      <a:dk2>
        <a:srgbClr val="708E99"/>
      </a:dk2>
      <a:lt2>
        <a:srgbClr val="E2E6E6"/>
      </a:lt2>
      <a:accent1>
        <a:srgbClr val="BE0000"/>
      </a:accent1>
      <a:accent2>
        <a:srgbClr val="FBA918"/>
      </a:accent2>
      <a:accent3>
        <a:srgbClr val="890000"/>
      </a:accent3>
      <a:accent4>
        <a:srgbClr val="3ABFC0"/>
      </a:accent4>
      <a:accent5>
        <a:srgbClr val="E3937B"/>
      </a:accent5>
      <a:accent6>
        <a:srgbClr val="EFC041"/>
      </a:accent6>
      <a:hlink>
        <a:srgbClr val="BE0000"/>
      </a:hlink>
      <a:folHlink>
        <a:srgbClr val="3ABFC0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964</Words>
  <Application>Microsoft Office PowerPoint</Application>
  <PresentationFormat>Custom</PresentationFormat>
  <Paragraphs>109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Factoria Ultra</vt:lpstr>
      <vt:lpstr>Helvetica Neue</vt:lpstr>
      <vt:lpstr>Helvetica Neue Light</vt:lpstr>
      <vt:lpstr>Helvetica Neue Medium</vt:lpstr>
      <vt:lpstr>Wingdings</vt:lpstr>
      <vt:lpstr>White</vt:lpstr>
      <vt:lpstr>Notes to the Student</vt:lpstr>
      <vt:lpstr>Best Practices</vt:lpstr>
      <vt:lpstr>How to Answer Questions</vt:lpstr>
      <vt:lpstr>Typical Questions from Scientists</vt:lpstr>
      <vt:lpstr>Presentation Template</vt:lpstr>
      <vt:lpstr>PowerPoint Presentation</vt:lpstr>
      <vt:lpstr>Introduction of the Research Topic</vt:lpstr>
      <vt:lpstr>Originality / Value</vt:lpstr>
      <vt:lpstr>Contributions Overview</vt:lpstr>
      <vt:lpstr>Set of Slides for Contributions</vt:lpstr>
      <vt:lpstr>Published/Submitted Publications, Conferences, etc.</vt:lpstr>
      <vt:lpstr>Conclusion</vt:lpstr>
      <vt:lpstr>Additional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ROWBERRY</dc:creator>
  <cp:lastModifiedBy>ELIZABETH ROWBERRY</cp:lastModifiedBy>
  <cp:revision>28</cp:revision>
  <dcterms:modified xsi:type="dcterms:W3CDTF">2024-10-04T16:50:19Z</dcterms:modified>
</cp:coreProperties>
</file>