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1"/>
  </p:notesMasterIdLst>
  <p:sldIdLst>
    <p:sldId id="259" r:id="rId2"/>
    <p:sldId id="394" r:id="rId3"/>
    <p:sldId id="256" r:id="rId4"/>
    <p:sldId id="273" r:id="rId5"/>
    <p:sldId id="267" r:id="rId6"/>
    <p:sldId id="330" r:id="rId7"/>
    <p:sldId id="345" r:id="rId8"/>
    <p:sldId id="386" r:id="rId9"/>
    <p:sldId id="380" r:id="rId10"/>
    <p:sldId id="270" r:id="rId11"/>
    <p:sldId id="269" r:id="rId12"/>
    <p:sldId id="358" r:id="rId13"/>
    <p:sldId id="359" r:id="rId14"/>
    <p:sldId id="360" r:id="rId15"/>
    <p:sldId id="388" r:id="rId16"/>
    <p:sldId id="395" r:id="rId17"/>
    <p:sldId id="389" r:id="rId18"/>
    <p:sldId id="260" r:id="rId19"/>
    <p:sldId id="377" r:id="rId20"/>
    <p:sldId id="378" r:id="rId21"/>
    <p:sldId id="346" r:id="rId22"/>
    <p:sldId id="396" r:id="rId23"/>
    <p:sldId id="390" r:id="rId24"/>
    <p:sldId id="391" r:id="rId25"/>
    <p:sldId id="303" r:id="rId26"/>
    <p:sldId id="383" r:id="rId27"/>
    <p:sldId id="392" r:id="rId28"/>
    <p:sldId id="365" r:id="rId29"/>
    <p:sldId id="369" r:id="rId30"/>
    <p:sldId id="370" r:id="rId31"/>
    <p:sldId id="368" r:id="rId32"/>
    <p:sldId id="367" r:id="rId33"/>
    <p:sldId id="366" r:id="rId34"/>
    <p:sldId id="257" r:id="rId35"/>
    <p:sldId id="266" r:id="rId36"/>
    <p:sldId id="387" r:id="rId37"/>
    <p:sldId id="263" r:id="rId38"/>
    <p:sldId id="384" r:id="rId39"/>
    <p:sldId id="272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6C37AC-8E00-D95B-3281-DDB264E54A4D}" name="Elizabeth Rowberry" initials="ER" userId="d4da73bdcd04550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9FC"/>
    <a:srgbClr val="FDF1E5"/>
    <a:srgbClr val="F8E9AA"/>
    <a:srgbClr val="E1D6FE"/>
    <a:srgbClr val="BDD8D7"/>
    <a:srgbClr val="A2BDBC"/>
    <a:srgbClr val="F4E6BE"/>
    <a:srgbClr val="B1DAFF"/>
    <a:srgbClr val="F4CD6C"/>
    <a:srgbClr val="F3C5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808" autoAdjust="0"/>
  </p:normalViewPr>
  <p:slideViewPr>
    <p:cSldViewPr snapToGrid="0">
      <p:cViewPr varScale="1">
        <p:scale>
          <a:sx n="89" d="100"/>
          <a:sy n="89" d="100"/>
        </p:scale>
        <p:origin x="12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931837-5A7B-413E-B60B-B546FB5872A6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01ADECA-7BA6-4B10-B4A8-0EF50EFA9A26}">
      <dgm:prSet/>
      <dgm:spPr/>
      <dgm:t>
        <a:bodyPr/>
        <a:lstStyle/>
        <a:p>
          <a:r>
            <a:rPr lang="en-US" dirty="0" err="1">
              <a:solidFill>
                <a:schemeClr val="accent6"/>
              </a:solidFill>
            </a:rPr>
            <a:t>UMail</a:t>
          </a:r>
          <a:r>
            <a:rPr lang="en-US" dirty="0">
              <a:solidFill>
                <a:schemeClr val="accent6"/>
              </a:solidFill>
            </a:rPr>
            <a:t> </a:t>
          </a:r>
          <a:r>
            <a:rPr lang="en-US" dirty="0"/>
            <a:t>– ECE Grad Student Newsletter</a:t>
          </a:r>
          <a:endParaRPr lang="en-US" dirty="0">
            <a:solidFill>
              <a:schemeClr val="accent6"/>
            </a:solidFill>
          </a:endParaRPr>
        </a:p>
      </dgm:t>
    </dgm:pt>
    <dgm:pt modelId="{C8C8C8F5-7017-48E0-BC4E-480F996BAA11}" type="parTrans" cxnId="{18E8174B-381A-4B05-9352-6075799AA100}">
      <dgm:prSet/>
      <dgm:spPr/>
      <dgm:t>
        <a:bodyPr/>
        <a:lstStyle/>
        <a:p>
          <a:endParaRPr lang="en-US"/>
        </a:p>
      </dgm:t>
    </dgm:pt>
    <dgm:pt modelId="{8C125661-03ED-4B5E-8B62-AAD4755066C4}" type="sibTrans" cxnId="{18E8174B-381A-4B05-9352-6075799AA100}">
      <dgm:prSet/>
      <dgm:spPr/>
      <dgm:t>
        <a:bodyPr/>
        <a:lstStyle/>
        <a:p>
          <a:endParaRPr lang="en-US"/>
        </a:p>
      </dgm:t>
    </dgm:pt>
    <dgm:pt modelId="{5CF2D7F5-D761-4C59-AB58-BD7B73BDC062}">
      <dgm:prSet/>
      <dgm:spPr>
        <a:noFill/>
      </dgm:spPr>
      <dgm:t>
        <a:bodyPr/>
        <a:lstStyle/>
        <a:p>
          <a:r>
            <a:rPr lang="en-US" dirty="0">
              <a:solidFill>
                <a:srgbClr val="002060"/>
              </a:solidFill>
            </a:rPr>
            <a:t>instagram.</a:t>
          </a:r>
          <a:r>
            <a:rPr lang="en-US" dirty="0"/>
            <a:t>com/</a:t>
          </a:r>
          <a:r>
            <a:rPr lang="en-US" dirty="0" err="1"/>
            <a:t>uofuece</a:t>
          </a:r>
          <a:r>
            <a:rPr lang="en-US" dirty="0"/>
            <a:t> </a:t>
          </a:r>
        </a:p>
      </dgm:t>
    </dgm:pt>
    <dgm:pt modelId="{5D677045-FD32-45DB-9A8C-BF47D12ED82D}" type="parTrans" cxnId="{34AE7CE7-9EE9-4A2A-B02C-A525F549B0F0}">
      <dgm:prSet/>
      <dgm:spPr/>
      <dgm:t>
        <a:bodyPr/>
        <a:lstStyle/>
        <a:p>
          <a:endParaRPr lang="en-US"/>
        </a:p>
      </dgm:t>
    </dgm:pt>
    <dgm:pt modelId="{3D736EA8-1E06-4984-8401-C5C24BC9A258}" type="sibTrans" cxnId="{34AE7CE7-9EE9-4A2A-B02C-A525F549B0F0}">
      <dgm:prSet/>
      <dgm:spPr/>
      <dgm:t>
        <a:bodyPr/>
        <a:lstStyle/>
        <a:p>
          <a:endParaRPr lang="en-US"/>
        </a:p>
      </dgm:t>
    </dgm:pt>
    <dgm:pt modelId="{E8110DAD-E72B-4A58-856D-A0F3F35F5A18}">
      <dgm:prSet/>
      <dgm:spPr/>
      <dgm:t>
        <a:bodyPr/>
        <a:lstStyle/>
        <a:p>
          <a:r>
            <a:rPr lang="en-US" dirty="0">
              <a:solidFill>
                <a:srgbClr val="7030A0"/>
              </a:solidFill>
            </a:rPr>
            <a:t>discord</a:t>
          </a:r>
          <a:r>
            <a:rPr lang="en-US" dirty="0">
              <a:solidFill>
                <a:schemeClr val="tx1"/>
              </a:solidFill>
            </a:rPr>
            <a:t>.gg/TMjhuDCCfy</a:t>
          </a:r>
        </a:p>
      </dgm:t>
    </dgm:pt>
    <dgm:pt modelId="{4A805AB8-EADF-4800-9951-6822A911F01C}" type="parTrans" cxnId="{11EEF8E9-F52C-49A0-AD3F-F8C1E2F55E49}">
      <dgm:prSet/>
      <dgm:spPr/>
      <dgm:t>
        <a:bodyPr/>
        <a:lstStyle/>
        <a:p>
          <a:endParaRPr lang="en-US"/>
        </a:p>
      </dgm:t>
    </dgm:pt>
    <dgm:pt modelId="{85D6B20A-E359-4CE5-82F1-43DF1F3CCFC9}" type="sibTrans" cxnId="{11EEF8E9-F52C-49A0-AD3F-F8C1E2F55E49}">
      <dgm:prSet/>
      <dgm:spPr/>
      <dgm:t>
        <a:bodyPr/>
        <a:lstStyle/>
        <a:p>
          <a:endParaRPr lang="en-US"/>
        </a:p>
      </dgm:t>
    </dgm:pt>
    <dgm:pt modelId="{A0B27978-57EF-45EF-99B7-419F82EAB052}" type="pres">
      <dgm:prSet presAssocID="{DD931837-5A7B-413E-B60B-B546FB5872A6}" presName="vert0" presStyleCnt="0">
        <dgm:presLayoutVars>
          <dgm:dir/>
          <dgm:animOne val="branch"/>
          <dgm:animLvl val="lvl"/>
        </dgm:presLayoutVars>
      </dgm:prSet>
      <dgm:spPr/>
    </dgm:pt>
    <dgm:pt modelId="{262927DF-860B-4C03-A4FF-6C21CA38FAAC}" type="pres">
      <dgm:prSet presAssocID="{D01ADECA-7BA6-4B10-B4A8-0EF50EFA9A26}" presName="thickLine" presStyleLbl="alignNode1" presStyleIdx="0" presStyleCnt="3"/>
      <dgm:spPr/>
    </dgm:pt>
    <dgm:pt modelId="{7E1A3F5B-CF00-4BBB-B49D-89A3D3B45729}" type="pres">
      <dgm:prSet presAssocID="{D01ADECA-7BA6-4B10-B4A8-0EF50EFA9A26}" presName="horz1" presStyleCnt="0"/>
      <dgm:spPr/>
    </dgm:pt>
    <dgm:pt modelId="{6C498C2F-DBAE-4B68-99D6-9323977BAB51}" type="pres">
      <dgm:prSet presAssocID="{D01ADECA-7BA6-4B10-B4A8-0EF50EFA9A26}" presName="tx1" presStyleLbl="revTx" presStyleIdx="0" presStyleCnt="3"/>
      <dgm:spPr/>
    </dgm:pt>
    <dgm:pt modelId="{28758933-5ED4-481A-BDCE-FEC49D93E4DF}" type="pres">
      <dgm:prSet presAssocID="{D01ADECA-7BA6-4B10-B4A8-0EF50EFA9A26}" presName="vert1" presStyleCnt="0"/>
      <dgm:spPr/>
    </dgm:pt>
    <dgm:pt modelId="{FEC28300-F656-4D7F-A5B9-4F37807F9308}" type="pres">
      <dgm:prSet presAssocID="{E8110DAD-E72B-4A58-856D-A0F3F35F5A18}" presName="thickLine" presStyleLbl="alignNode1" presStyleIdx="1" presStyleCnt="3"/>
      <dgm:spPr/>
    </dgm:pt>
    <dgm:pt modelId="{C749113E-7F27-4CAC-89A0-9BFC394F5957}" type="pres">
      <dgm:prSet presAssocID="{E8110DAD-E72B-4A58-856D-A0F3F35F5A18}" presName="horz1" presStyleCnt="0"/>
      <dgm:spPr/>
    </dgm:pt>
    <dgm:pt modelId="{170AB61B-C5E8-4B42-85FF-223991D70E01}" type="pres">
      <dgm:prSet presAssocID="{E8110DAD-E72B-4A58-856D-A0F3F35F5A18}" presName="tx1" presStyleLbl="revTx" presStyleIdx="1" presStyleCnt="3"/>
      <dgm:spPr/>
    </dgm:pt>
    <dgm:pt modelId="{5D5C69A2-E13E-4306-932D-680B98A3CDF0}" type="pres">
      <dgm:prSet presAssocID="{E8110DAD-E72B-4A58-856D-A0F3F35F5A18}" presName="vert1" presStyleCnt="0"/>
      <dgm:spPr/>
    </dgm:pt>
    <dgm:pt modelId="{0CF9F0F0-55B7-45FE-9B03-1046E898F0C8}" type="pres">
      <dgm:prSet presAssocID="{5CF2D7F5-D761-4C59-AB58-BD7B73BDC062}" presName="thickLine" presStyleLbl="alignNode1" presStyleIdx="2" presStyleCnt="3"/>
      <dgm:spPr/>
    </dgm:pt>
    <dgm:pt modelId="{ECC2FA3D-F615-4080-A001-144A58D42512}" type="pres">
      <dgm:prSet presAssocID="{5CF2D7F5-D761-4C59-AB58-BD7B73BDC062}" presName="horz1" presStyleCnt="0"/>
      <dgm:spPr/>
    </dgm:pt>
    <dgm:pt modelId="{8FB7B34F-F266-452F-92CE-B08068E0B5A7}" type="pres">
      <dgm:prSet presAssocID="{5CF2D7F5-D761-4C59-AB58-BD7B73BDC062}" presName="tx1" presStyleLbl="revTx" presStyleIdx="2" presStyleCnt="3"/>
      <dgm:spPr/>
    </dgm:pt>
    <dgm:pt modelId="{232A1228-2F81-4537-B11F-6A288D8957A4}" type="pres">
      <dgm:prSet presAssocID="{5CF2D7F5-D761-4C59-AB58-BD7B73BDC062}" presName="vert1" presStyleCnt="0"/>
      <dgm:spPr/>
    </dgm:pt>
  </dgm:ptLst>
  <dgm:cxnLst>
    <dgm:cxn modelId="{D383100C-05C8-41FE-B38C-9E73A616E85C}" type="presOf" srcId="{5CF2D7F5-D761-4C59-AB58-BD7B73BDC062}" destId="{8FB7B34F-F266-452F-92CE-B08068E0B5A7}" srcOrd="0" destOrd="0" presId="urn:microsoft.com/office/officeart/2008/layout/LinedList"/>
    <dgm:cxn modelId="{18E8174B-381A-4B05-9352-6075799AA100}" srcId="{DD931837-5A7B-413E-B60B-B546FB5872A6}" destId="{D01ADECA-7BA6-4B10-B4A8-0EF50EFA9A26}" srcOrd="0" destOrd="0" parTransId="{C8C8C8F5-7017-48E0-BC4E-480F996BAA11}" sibTransId="{8C125661-03ED-4B5E-8B62-AAD4755066C4}"/>
    <dgm:cxn modelId="{EEB2D37A-35FF-43BF-BCB7-CD625C9A4D9C}" type="presOf" srcId="{DD931837-5A7B-413E-B60B-B546FB5872A6}" destId="{A0B27978-57EF-45EF-99B7-419F82EAB052}" srcOrd="0" destOrd="0" presId="urn:microsoft.com/office/officeart/2008/layout/LinedList"/>
    <dgm:cxn modelId="{78C94A7D-427B-4E2C-B408-AE1DA10721E7}" type="presOf" srcId="{E8110DAD-E72B-4A58-856D-A0F3F35F5A18}" destId="{170AB61B-C5E8-4B42-85FF-223991D70E01}" srcOrd="0" destOrd="0" presId="urn:microsoft.com/office/officeart/2008/layout/LinedList"/>
    <dgm:cxn modelId="{34AE7CE7-9EE9-4A2A-B02C-A525F549B0F0}" srcId="{DD931837-5A7B-413E-B60B-B546FB5872A6}" destId="{5CF2D7F5-D761-4C59-AB58-BD7B73BDC062}" srcOrd="2" destOrd="0" parTransId="{5D677045-FD32-45DB-9A8C-BF47D12ED82D}" sibTransId="{3D736EA8-1E06-4984-8401-C5C24BC9A258}"/>
    <dgm:cxn modelId="{11EEF8E9-F52C-49A0-AD3F-F8C1E2F55E49}" srcId="{DD931837-5A7B-413E-B60B-B546FB5872A6}" destId="{E8110DAD-E72B-4A58-856D-A0F3F35F5A18}" srcOrd="1" destOrd="0" parTransId="{4A805AB8-EADF-4800-9951-6822A911F01C}" sibTransId="{85D6B20A-E359-4CE5-82F1-43DF1F3CCFC9}"/>
    <dgm:cxn modelId="{D4DDA0EB-D9A3-420F-9B0B-5797D6807C9B}" type="presOf" srcId="{D01ADECA-7BA6-4B10-B4A8-0EF50EFA9A26}" destId="{6C498C2F-DBAE-4B68-99D6-9323977BAB51}" srcOrd="0" destOrd="0" presId="urn:microsoft.com/office/officeart/2008/layout/LinedList"/>
    <dgm:cxn modelId="{68B79DC8-0EEF-46D5-A018-3F0AF4C52A5C}" type="presParOf" srcId="{A0B27978-57EF-45EF-99B7-419F82EAB052}" destId="{262927DF-860B-4C03-A4FF-6C21CA38FAAC}" srcOrd="0" destOrd="0" presId="urn:microsoft.com/office/officeart/2008/layout/LinedList"/>
    <dgm:cxn modelId="{38EAC4E7-F320-4FE1-9FA2-1689059C1779}" type="presParOf" srcId="{A0B27978-57EF-45EF-99B7-419F82EAB052}" destId="{7E1A3F5B-CF00-4BBB-B49D-89A3D3B45729}" srcOrd="1" destOrd="0" presId="urn:microsoft.com/office/officeart/2008/layout/LinedList"/>
    <dgm:cxn modelId="{403AC871-4A98-47BF-AFC5-3581B9F1F080}" type="presParOf" srcId="{7E1A3F5B-CF00-4BBB-B49D-89A3D3B45729}" destId="{6C498C2F-DBAE-4B68-99D6-9323977BAB51}" srcOrd="0" destOrd="0" presId="urn:microsoft.com/office/officeart/2008/layout/LinedList"/>
    <dgm:cxn modelId="{4B996DC7-1284-46B1-9653-FCB59BAF752D}" type="presParOf" srcId="{7E1A3F5B-CF00-4BBB-B49D-89A3D3B45729}" destId="{28758933-5ED4-481A-BDCE-FEC49D93E4DF}" srcOrd="1" destOrd="0" presId="urn:microsoft.com/office/officeart/2008/layout/LinedList"/>
    <dgm:cxn modelId="{938A269A-2EC8-406A-AFC5-B52A60F3378E}" type="presParOf" srcId="{A0B27978-57EF-45EF-99B7-419F82EAB052}" destId="{FEC28300-F656-4D7F-A5B9-4F37807F9308}" srcOrd="2" destOrd="0" presId="urn:microsoft.com/office/officeart/2008/layout/LinedList"/>
    <dgm:cxn modelId="{9E8BFC6A-D162-4F62-B3E7-6A4DA13B4371}" type="presParOf" srcId="{A0B27978-57EF-45EF-99B7-419F82EAB052}" destId="{C749113E-7F27-4CAC-89A0-9BFC394F5957}" srcOrd="3" destOrd="0" presId="urn:microsoft.com/office/officeart/2008/layout/LinedList"/>
    <dgm:cxn modelId="{B5C7D60D-B49C-4BF5-9186-6D409B59B021}" type="presParOf" srcId="{C749113E-7F27-4CAC-89A0-9BFC394F5957}" destId="{170AB61B-C5E8-4B42-85FF-223991D70E01}" srcOrd="0" destOrd="0" presId="urn:microsoft.com/office/officeart/2008/layout/LinedList"/>
    <dgm:cxn modelId="{809D3749-1F7B-4C2F-9B8B-002EF7861617}" type="presParOf" srcId="{C749113E-7F27-4CAC-89A0-9BFC394F5957}" destId="{5D5C69A2-E13E-4306-932D-680B98A3CDF0}" srcOrd="1" destOrd="0" presId="urn:microsoft.com/office/officeart/2008/layout/LinedList"/>
    <dgm:cxn modelId="{984E4AA2-1FE5-4A04-8352-2F1C5FFD0E85}" type="presParOf" srcId="{A0B27978-57EF-45EF-99B7-419F82EAB052}" destId="{0CF9F0F0-55B7-45FE-9B03-1046E898F0C8}" srcOrd="4" destOrd="0" presId="urn:microsoft.com/office/officeart/2008/layout/LinedList"/>
    <dgm:cxn modelId="{D28A83B6-D157-4FDA-8FBC-FB1C98750FAE}" type="presParOf" srcId="{A0B27978-57EF-45EF-99B7-419F82EAB052}" destId="{ECC2FA3D-F615-4080-A001-144A58D42512}" srcOrd="5" destOrd="0" presId="urn:microsoft.com/office/officeart/2008/layout/LinedList"/>
    <dgm:cxn modelId="{EE25B842-BFDF-49FB-A718-1B5E527FAE4D}" type="presParOf" srcId="{ECC2FA3D-F615-4080-A001-144A58D42512}" destId="{8FB7B34F-F266-452F-92CE-B08068E0B5A7}" srcOrd="0" destOrd="0" presId="urn:microsoft.com/office/officeart/2008/layout/LinedList"/>
    <dgm:cxn modelId="{6D935DE9-C78E-411D-B8BD-D635B342EE97}" type="presParOf" srcId="{ECC2FA3D-F615-4080-A001-144A58D42512}" destId="{232A1228-2F81-4537-B11F-6A288D8957A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923A6F-868B-4437-833F-6B8FB837BAD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3" csCatId="colorful" phldr="1"/>
      <dgm:spPr/>
    </dgm:pt>
    <dgm:pt modelId="{ED2CB998-C125-41E1-8172-7AF4363896F5}">
      <dgm:prSet phldrT="[Text]" custT="1"/>
      <dgm:spPr/>
      <dgm:t>
        <a:bodyPr/>
        <a:lstStyle/>
        <a:p>
          <a:r>
            <a:rPr lang="en-US" sz="2800" b="1" dirty="0"/>
            <a:t>~Year 3</a:t>
          </a:r>
        </a:p>
      </dgm:t>
    </dgm:pt>
    <dgm:pt modelId="{A255A106-7A1D-4188-94D4-4761107F7BF0}" type="parTrans" cxnId="{E394BA2F-D82E-43C5-9266-2B0DA52B6284}">
      <dgm:prSet/>
      <dgm:spPr/>
      <dgm:t>
        <a:bodyPr/>
        <a:lstStyle/>
        <a:p>
          <a:endParaRPr lang="en-US"/>
        </a:p>
      </dgm:t>
    </dgm:pt>
    <dgm:pt modelId="{03852BDF-936D-41D8-9CFD-D5161EC62EBF}" type="sibTrans" cxnId="{E394BA2F-D82E-43C5-9266-2B0DA52B6284}">
      <dgm:prSet/>
      <dgm:spPr/>
      <dgm:t>
        <a:bodyPr/>
        <a:lstStyle/>
        <a:p>
          <a:endParaRPr lang="en-US"/>
        </a:p>
      </dgm:t>
    </dgm:pt>
    <dgm:pt modelId="{60AF1AA3-55AB-4E44-AD30-987385F6BDA1}">
      <dgm:prSet phldrT="[Text]" custT="1"/>
      <dgm:spPr/>
      <dgm:t>
        <a:bodyPr/>
        <a:lstStyle/>
        <a:p>
          <a:r>
            <a:rPr lang="en-US" sz="2400" dirty="0"/>
            <a:t>2</a:t>
          </a:r>
          <a:r>
            <a:rPr lang="en-US" sz="2400" baseline="30000" dirty="0"/>
            <a:t>nd</a:t>
          </a:r>
          <a:r>
            <a:rPr lang="en-US" sz="2400" dirty="0"/>
            <a:t> submitted journal article</a:t>
          </a:r>
        </a:p>
      </dgm:t>
    </dgm:pt>
    <dgm:pt modelId="{7F6FCCED-57AC-4C0A-9D96-E9FB53C23E56}" type="parTrans" cxnId="{B568353A-E257-4AB8-AB8F-21CB771791F9}">
      <dgm:prSet/>
      <dgm:spPr/>
      <dgm:t>
        <a:bodyPr/>
        <a:lstStyle/>
        <a:p>
          <a:endParaRPr lang="en-US"/>
        </a:p>
      </dgm:t>
    </dgm:pt>
    <dgm:pt modelId="{ABDAE1B9-C284-4F07-A92D-4F2E164BF276}" type="sibTrans" cxnId="{B568353A-E257-4AB8-AB8F-21CB771791F9}">
      <dgm:prSet/>
      <dgm:spPr/>
      <dgm:t>
        <a:bodyPr/>
        <a:lstStyle/>
        <a:p>
          <a:endParaRPr lang="en-US"/>
        </a:p>
      </dgm:t>
    </dgm:pt>
    <dgm:pt modelId="{573C0425-499C-4670-927A-DC86A66498C8}">
      <dgm:prSet phldrT="[Text]" custT="1"/>
      <dgm:spPr/>
      <dgm:t>
        <a:bodyPr/>
        <a:lstStyle/>
        <a:p>
          <a:r>
            <a:rPr lang="en-US" sz="2800" b="1" dirty="0"/>
            <a:t>~Year 2</a:t>
          </a:r>
        </a:p>
      </dgm:t>
    </dgm:pt>
    <dgm:pt modelId="{5C7F309F-1D50-4E18-BCB0-3392BB98D90B}" type="parTrans" cxnId="{5E43954F-A355-43EA-9543-D61E9C9EC70A}">
      <dgm:prSet/>
      <dgm:spPr/>
      <dgm:t>
        <a:bodyPr/>
        <a:lstStyle/>
        <a:p>
          <a:endParaRPr lang="en-US"/>
        </a:p>
      </dgm:t>
    </dgm:pt>
    <dgm:pt modelId="{E7C0148A-8E51-43C5-B9E4-C141C60578E3}" type="sibTrans" cxnId="{5E43954F-A355-43EA-9543-D61E9C9EC70A}">
      <dgm:prSet/>
      <dgm:spPr/>
      <dgm:t>
        <a:bodyPr/>
        <a:lstStyle/>
        <a:p>
          <a:endParaRPr lang="en-US"/>
        </a:p>
      </dgm:t>
    </dgm:pt>
    <dgm:pt modelId="{674C46BC-332B-49D3-80E6-FE986B8889FB}">
      <dgm:prSet phldrT="[Text]" custT="1"/>
      <dgm:spPr/>
      <dgm:t>
        <a:bodyPr/>
        <a:lstStyle/>
        <a:p>
          <a:r>
            <a:rPr lang="en-US" sz="2400" dirty="0"/>
            <a:t>Complete coursework requirements</a:t>
          </a:r>
        </a:p>
      </dgm:t>
    </dgm:pt>
    <dgm:pt modelId="{9315BE4C-FBB7-4768-BF60-D20DE60B7857}" type="parTrans" cxnId="{992BBEC0-7916-4D52-95B3-5244003A8E63}">
      <dgm:prSet/>
      <dgm:spPr/>
      <dgm:t>
        <a:bodyPr/>
        <a:lstStyle/>
        <a:p>
          <a:endParaRPr lang="en-US"/>
        </a:p>
      </dgm:t>
    </dgm:pt>
    <dgm:pt modelId="{495B788F-3CF5-4C0C-93A5-97F4BA3CD5BB}" type="sibTrans" cxnId="{992BBEC0-7916-4D52-95B3-5244003A8E63}">
      <dgm:prSet/>
      <dgm:spPr/>
      <dgm:t>
        <a:bodyPr/>
        <a:lstStyle/>
        <a:p>
          <a:endParaRPr lang="en-US"/>
        </a:p>
      </dgm:t>
    </dgm:pt>
    <dgm:pt modelId="{300B550E-62B6-4885-BBA6-2066A5DE35EE}">
      <dgm:prSet phldrT="[Text]" custT="1"/>
      <dgm:spPr/>
      <dgm:t>
        <a:bodyPr/>
        <a:lstStyle/>
        <a:p>
          <a:r>
            <a:rPr lang="en-US" sz="2400" b="1" dirty="0"/>
            <a:t>QUALIFYING EXAM</a:t>
          </a:r>
        </a:p>
      </dgm:t>
    </dgm:pt>
    <dgm:pt modelId="{FB99D547-484E-40B6-8411-A570C9386722}" type="parTrans" cxnId="{137D0E71-40AF-4436-91D7-512E497A7E1E}">
      <dgm:prSet/>
      <dgm:spPr/>
      <dgm:t>
        <a:bodyPr/>
        <a:lstStyle/>
        <a:p>
          <a:endParaRPr lang="en-US"/>
        </a:p>
      </dgm:t>
    </dgm:pt>
    <dgm:pt modelId="{EE448624-F9CB-46A6-9DA2-98264866E41E}" type="sibTrans" cxnId="{137D0E71-40AF-4436-91D7-512E497A7E1E}">
      <dgm:prSet/>
      <dgm:spPr/>
      <dgm:t>
        <a:bodyPr/>
        <a:lstStyle/>
        <a:p>
          <a:endParaRPr lang="en-US"/>
        </a:p>
      </dgm:t>
    </dgm:pt>
    <dgm:pt modelId="{A7651C52-660D-42B3-B5D8-BE0A5B638458}">
      <dgm:prSet phldrT="[Text]" custT="1"/>
      <dgm:spPr/>
      <dgm:t>
        <a:bodyPr/>
        <a:lstStyle/>
        <a:p>
          <a:r>
            <a:rPr lang="en-US" sz="2400" dirty="0"/>
            <a:t>1</a:t>
          </a:r>
          <a:r>
            <a:rPr lang="en-US" sz="2400" baseline="30000" dirty="0"/>
            <a:t>st</a:t>
          </a:r>
          <a:r>
            <a:rPr lang="en-US" sz="2400" dirty="0"/>
            <a:t> submitted journal article</a:t>
          </a:r>
        </a:p>
      </dgm:t>
    </dgm:pt>
    <dgm:pt modelId="{ED6AB63C-EB3C-4423-A8A9-949FF87E85A5}" type="parTrans" cxnId="{2B38FB8B-37B1-46DD-A4D6-7C5B81146319}">
      <dgm:prSet/>
      <dgm:spPr/>
      <dgm:t>
        <a:bodyPr/>
        <a:lstStyle/>
        <a:p>
          <a:endParaRPr lang="en-US"/>
        </a:p>
      </dgm:t>
    </dgm:pt>
    <dgm:pt modelId="{2D0B9366-2A03-43D9-8DD1-0330909A9067}" type="sibTrans" cxnId="{2B38FB8B-37B1-46DD-A4D6-7C5B81146319}">
      <dgm:prSet/>
      <dgm:spPr/>
      <dgm:t>
        <a:bodyPr/>
        <a:lstStyle/>
        <a:p>
          <a:endParaRPr lang="en-US"/>
        </a:p>
      </dgm:t>
    </dgm:pt>
    <dgm:pt modelId="{04E35BA2-71C6-4550-8335-363544818116}">
      <dgm:prSet phldrT="[Text]" custT="1"/>
      <dgm:spPr/>
      <dgm:t>
        <a:bodyPr/>
        <a:lstStyle/>
        <a:p>
          <a:r>
            <a:rPr lang="en-US" sz="2800" b="1" dirty="0"/>
            <a:t>~ Year 4</a:t>
          </a:r>
        </a:p>
      </dgm:t>
    </dgm:pt>
    <dgm:pt modelId="{2D67A654-4C0C-4D02-9C87-F93E93EF9A82}" type="parTrans" cxnId="{6146F089-4F6B-467F-B9DD-BCB5CE10C1C5}">
      <dgm:prSet/>
      <dgm:spPr/>
      <dgm:t>
        <a:bodyPr/>
        <a:lstStyle/>
        <a:p>
          <a:endParaRPr lang="en-US"/>
        </a:p>
      </dgm:t>
    </dgm:pt>
    <dgm:pt modelId="{4C865E7E-433B-45DA-99F2-27228BFB3BDD}" type="sibTrans" cxnId="{6146F089-4F6B-467F-B9DD-BCB5CE10C1C5}">
      <dgm:prSet/>
      <dgm:spPr/>
      <dgm:t>
        <a:bodyPr/>
        <a:lstStyle/>
        <a:p>
          <a:endParaRPr lang="en-US"/>
        </a:p>
      </dgm:t>
    </dgm:pt>
    <dgm:pt modelId="{DFAFBEDD-CDF4-423A-B8ED-3C63299D0BBE}">
      <dgm:prSet phldrT="[Text]" custT="1"/>
      <dgm:spPr/>
      <dgm:t>
        <a:bodyPr/>
        <a:lstStyle/>
        <a:p>
          <a:r>
            <a:rPr lang="en-US" sz="2400" b="1" dirty="0"/>
            <a:t>PROPOSAL</a:t>
          </a:r>
        </a:p>
      </dgm:t>
    </dgm:pt>
    <dgm:pt modelId="{11EA2DFA-2882-45A9-ABDC-568768F211E6}" type="parTrans" cxnId="{966EF5D8-DBA0-4A05-B563-C03DD0DD9645}">
      <dgm:prSet/>
      <dgm:spPr/>
      <dgm:t>
        <a:bodyPr/>
        <a:lstStyle/>
        <a:p>
          <a:endParaRPr lang="en-US"/>
        </a:p>
      </dgm:t>
    </dgm:pt>
    <dgm:pt modelId="{24429BB0-64CD-4A74-A6CF-4A516B91B2A9}" type="sibTrans" cxnId="{966EF5D8-DBA0-4A05-B563-C03DD0DD9645}">
      <dgm:prSet/>
      <dgm:spPr/>
      <dgm:t>
        <a:bodyPr/>
        <a:lstStyle/>
        <a:p>
          <a:endParaRPr lang="en-US"/>
        </a:p>
      </dgm:t>
    </dgm:pt>
    <dgm:pt modelId="{19F4DA66-5901-43A0-B48C-108BBC13808D}">
      <dgm:prSet phldrT="[Text]" custT="1"/>
      <dgm:spPr/>
      <dgm:t>
        <a:bodyPr/>
        <a:lstStyle/>
        <a:p>
          <a:r>
            <a:rPr lang="en-US" sz="2800" b="1" dirty="0"/>
            <a:t>~Year 5</a:t>
          </a:r>
        </a:p>
      </dgm:t>
    </dgm:pt>
    <dgm:pt modelId="{904D4F55-065D-44EB-B725-0F59D68D93AC}" type="parTrans" cxnId="{1BB193C8-D661-452B-939F-E531C6A14F39}">
      <dgm:prSet/>
      <dgm:spPr/>
      <dgm:t>
        <a:bodyPr/>
        <a:lstStyle/>
        <a:p>
          <a:endParaRPr lang="en-US"/>
        </a:p>
      </dgm:t>
    </dgm:pt>
    <dgm:pt modelId="{EFE2217F-371B-4B17-BF96-1BFDD6B442BC}" type="sibTrans" cxnId="{1BB193C8-D661-452B-939F-E531C6A14F39}">
      <dgm:prSet/>
      <dgm:spPr/>
      <dgm:t>
        <a:bodyPr/>
        <a:lstStyle/>
        <a:p>
          <a:endParaRPr lang="en-US"/>
        </a:p>
      </dgm:t>
    </dgm:pt>
    <dgm:pt modelId="{8B301649-5F8E-4EB6-B035-2762A949C968}">
      <dgm:prSet phldrT="[Text]" custT="1"/>
      <dgm:spPr/>
      <dgm:t>
        <a:bodyPr/>
        <a:lstStyle/>
        <a:p>
          <a:r>
            <a:rPr lang="en-US" sz="2400" dirty="0"/>
            <a:t>3</a:t>
          </a:r>
          <a:r>
            <a:rPr lang="en-US" sz="2400" baseline="30000" dirty="0"/>
            <a:t>rd</a:t>
          </a:r>
          <a:r>
            <a:rPr lang="en-US" sz="2400" dirty="0"/>
            <a:t> submitted journal article</a:t>
          </a:r>
        </a:p>
      </dgm:t>
    </dgm:pt>
    <dgm:pt modelId="{A329100F-27C6-4A2D-AF0A-DBFA9B28BFB8}" type="parTrans" cxnId="{3E4834EC-F802-4884-9435-88235C4CBF1E}">
      <dgm:prSet/>
      <dgm:spPr/>
      <dgm:t>
        <a:bodyPr/>
        <a:lstStyle/>
        <a:p>
          <a:endParaRPr lang="en-US"/>
        </a:p>
      </dgm:t>
    </dgm:pt>
    <dgm:pt modelId="{9E3FF55A-4922-4887-993E-A95D53D9FD6C}" type="sibTrans" cxnId="{3E4834EC-F802-4884-9435-88235C4CBF1E}">
      <dgm:prSet/>
      <dgm:spPr/>
      <dgm:t>
        <a:bodyPr/>
        <a:lstStyle/>
        <a:p>
          <a:endParaRPr lang="en-US"/>
        </a:p>
      </dgm:t>
    </dgm:pt>
    <dgm:pt modelId="{26148A3F-2CA0-4792-B2E3-FE1EE2930D8D}">
      <dgm:prSet phldrT="[Text]" custT="1"/>
      <dgm:spPr/>
      <dgm:t>
        <a:bodyPr/>
        <a:lstStyle/>
        <a:p>
          <a:r>
            <a:rPr lang="en-US" sz="2400" b="1" dirty="0"/>
            <a:t>DEFENSE!</a:t>
          </a:r>
        </a:p>
      </dgm:t>
    </dgm:pt>
    <dgm:pt modelId="{B3E3C000-4F35-4A31-826D-DC14F9F4FCA5}" type="parTrans" cxnId="{3E008A56-3C5B-4D7D-A465-189114EE8E01}">
      <dgm:prSet/>
      <dgm:spPr/>
      <dgm:t>
        <a:bodyPr/>
        <a:lstStyle/>
        <a:p>
          <a:endParaRPr lang="en-US"/>
        </a:p>
      </dgm:t>
    </dgm:pt>
    <dgm:pt modelId="{BB2134D4-FD35-4DE6-87B5-80147A464A6E}" type="sibTrans" cxnId="{3E008A56-3C5B-4D7D-A465-189114EE8E01}">
      <dgm:prSet/>
      <dgm:spPr/>
      <dgm:t>
        <a:bodyPr/>
        <a:lstStyle/>
        <a:p>
          <a:endParaRPr lang="en-US"/>
        </a:p>
      </dgm:t>
    </dgm:pt>
    <dgm:pt modelId="{0143216B-8C59-46E6-BC21-D7854EEB588F}">
      <dgm:prSet phldrT="[Text]" custT="1"/>
      <dgm:spPr/>
      <dgm:t>
        <a:bodyPr/>
        <a:lstStyle/>
        <a:p>
          <a:r>
            <a:rPr lang="en-US" sz="2400" dirty="0"/>
            <a:t>Form supervisory committee</a:t>
          </a:r>
        </a:p>
      </dgm:t>
    </dgm:pt>
    <dgm:pt modelId="{7D820762-51CB-4379-B4B7-428806F45B66}" type="parTrans" cxnId="{EFC59B68-6E15-40FB-9389-597261023938}">
      <dgm:prSet/>
      <dgm:spPr/>
      <dgm:t>
        <a:bodyPr/>
        <a:lstStyle/>
        <a:p>
          <a:endParaRPr lang="en-US"/>
        </a:p>
      </dgm:t>
    </dgm:pt>
    <dgm:pt modelId="{443061B7-1FB0-42B4-9FC9-EB3D3FA29BCB}" type="sibTrans" cxnId="{EFC59B68-6E15-40FB-9389-597261023938}">
      <dgm:prSet/>
      <dgm:spPr/>
      <dgm:t>
        <a:bodyPr/>
        <a:lstStyle/>
        <a:p>
          <a:endParaRPr lang="en-US"/>
        </a:p>
      </dgm:t>
    </dgm:pt>
    <dgm:pt modelId="{630B2ED4-D70E-4EB7-8278-B2B5A470BB3E}" type="pres">
      <dgm:prSet presAssocID="{44923A6F-868B-4437-833F-6B8FB837BAD3}" presName="rootnode" presStyleCnt="0">
        <dgm:presLayoutVars>
          <dgm:chMax/>
          <dgm:chPref/>
          <dgm:dir/>
          <dgm:animLvl val="lvl"/>
        </dgm:presLayoutVars>
      </dgm:prSet>
      <dgm:spPr/>
    </dgm:pt>
    <dgm:pt modelId="{2E0B5EA9-1EDA-474F-9E3F-135DC9A84FFB}" type="pres">
      <dgm:prSet presAssocID="{573C0425-499C-4670-927A-DC86A66498C8}" presName="composite" presStyleCnt="0"/>
      <dgm:spPr/>
    </dgm:pt>
    <dgm:pt modelId="{4997500E-53B9-4564-B893-1F53D545DFD8}" type="pres">
      <dgm:prSet presAssocID="{573C0425-499C-4670-927A-DC86A66498C8}" presName="LShape" presStyleLbl="alignNode1" presStyleIdx="0" presStyleCnt="7"/>
      <dgm:spPr/>
    </dgm:pt>
    <dgm:pt modelId="{3C0CE34D-4117-4A4B-AC5D-5D400CBB75D0}" type="pres">
      <dgm:prSet presAssocID="{573C0425-499C-4670-927A-DC86A66498C8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B4671002-0450-41DC-88EE-745DA63B2FA9}" type="pres">
      <dgm:prSet presAssocID="{573C0425-499C-4670-927A-DC86A66498C8}" presName="Triangle" presStyleLbl="alignNode1" presStyleIdx="1" presStyleCnt="7"/>
      <dgm:spPr/>
    </dgm:pt>
    <dgm:pt modelId="{AF9CE144-FBB6-4677-ADEE-94EC8BCC7898}" type="pres">
      <dgm:prSet presAssocID="{E7C0148A-8E51-43C5-B9E4-C141C60578E3}" presName="sibTrans" presStyleCnt="0"/>
      <dgm:spPr/>
    </dgm:pt>
    <dgm:pt modelId="{47C09F21-4FDB-4E96-B97A-AED2614FC1FC}" type="pres">
      <dgm:prSet presAssocID="{E7C0148A-8E51-43C5-B9E4-C141C60578E3}" presName="space" presStyleCnt="0"/>
      <dgm:spPr/>
    </dgm:pt>
    <dgm:pt modelId="{CC032F1B-937A-4B37-88D3-E8730E283D19}" type="pres">
      <dgm:prSet presAssocID="{ED2CB998-C125-41E1-8172-7AF4363896F5}" presName="composite" presStyleCnt="0"/>
      <dgm:spPr/>
    </dgm:pt>
    <dgm:pt modelId="{614FA2AE-8CD2-4308-B932-966BBECA9780}" type="pres">
      <dgm:prSet presAssocID="{ED2CB998-C125-41E1-8172-7AF4363896F5}" presName="LShape" presStyleLbl="alignNode1" presStyleIdx="2" presStyleCnt="7"/>
      <dgm:spPr/>
    </dgm:pt>
    <dgm:pt modelId="{FC09727C-ACFB-47AC-A529-9EFF2846E23D}" type="pres">
      <dgm:prSet presAssocID="{ED2CB998-C125-41E1-8172-7AF4363896F5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2DE9529-4265-459C-8B9A-46E87DC7E978}" type="pres">
      <dgm:prSet presAssocID="{ED2CB998-C125-41E1-8172-7AF4363896F5}" presName="Triangle" presStyleLbl="alignNode1" presStyleIdx="3" presStyleCnt="7"/>
      <dgm:spPr/>
    </dgm:pt>
    <dgm:pt modelId="{CE26B321-7B5F-41C8-9E50-3C397F27B07D}" type="pres">
      <dgm:prSet presAssocID="{03852BDF-936D-41D8-9CFD-D5161EC62EBF}" presName="sibTrans" presStyleCnt="0"/>
      <dgm:spPr/>
    </dgm:pt>
    <dgm:pt modelId="{AF27C803-D886-410D-A7BB-C34A1C4F24F2}" type="pres">
      <dgm:prSet presAssocID="{03852BDF-936D-41D8-9CFD-D5161EC62EBF}" presName="space" presStyleCnt="0"/>
      <dgm:spPr/>
    </dgm:pt>
    <dgm:pt modelId="{D67D26D1-9E6B-4021-AA7D-9FDF2DFC407E}" type="pres">
      <dgm:prSet presAssocID="{04E35BA2-71C6-4550-8335-363544818116}" presName="composite" presStyleCnt="0"/>
      <dgm:spPr/>
    </dgm:pt>
    <dgm:pt modelId="{F64C9EC7-E910-4DE7-8518-03624C46DF1A}" type="pres">
      <dgm:prSet presAssocID="{04E35BA2-71C6-4550-8335-363544818116}" presName="LShape" presStyleLbl="alignNode1" presStyleIdx="4" presStyleCnt="7"/>
      <dgm:spPr/>
    </dgm:pt>
    <dgm:pt modelId="{FA81D340-7F25-412B-8A05-ECEAA4E229AA}" type="pres">
      <dgm:prSet presAssocID="{04E35BA2-71C6-4550-8335-363544818116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18F0E6F-2D51-4873-A0E0-703F2838F795}" type="pres">
      <dgm:prSet presAssocID="{04E35BA2-71C6-4550-8335-363544818116}" presName="Triangle" presStyleLbl="alignNode1" presStyleIdx="5" presStyleCnt="7"/>
      <dgm:spPr/>
    </dgm:pt>
    <dgm:pt modelId="{A8E9D554-B07B-4702-9350-B032C1A2D6C7}" type="pres">
      <dgm:prSet presAssocID="{4C865E7E-433B-45DA-99F2-27228BFB3BDD}" presName="sibTrans" presStyleCnt="0"/>
      <dgm:spPr/>
    </dgm:pt>
    <dgm:pt modelId="{88ABF340-7491-46F9-99E4-851EFA90ACBE}" type="pres">
      <dgm:prSet presAssocID="{4C865E7E-433B-45DA-99F2-27228BFB3BDD}" presName="space" presStyleCnt="0"/>
      <dgm:spPr/>
    </dgm:pt>
    <dgm:pt modelId="{5EBCF2B2-2960-4D3B-B564-BD6170E71BA0}" type="pres">
      <dgm:prSet presAssocID="{19F4DA66-5901-43A0-B48C-108BBC13808D}" presName="composite" presStyleCnt="0"/>
      <dgm:spPr/>
    </dgm:pt>
    <dgm:pt modelId="{F7A1EBC4-7D8A-44AA-9EED-2E91D52ABAED}" type="pres">
      <dgm:prSet presAssocID="{19F4DA66-5901-43A0-B48C-108BBC13808D}" presName="LShape" presStyleLbl="alignNode1" presStyleIdx="6" presStyleCnt="7"/>
      <dgm:spPr/>
    </dgm:pt>
    <dgm:pt modelId="{B8C591FF-CA68-40AC-88FA-92C88B9BB5F5}" type="pres">
      <dgm:prSet presAssocID="{19F4DA66-5901-43A0-B48C-108BBC13808D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788EE04-01AB-44C6-B2EE-E8C4B83CC2D8}" type="presOf" srcId="{26148A3F-2CA0-4792-B2E3-FE1EE2930D8D}" destId="{B8C591FF-CA68-40AC-88FA-92C88B9BB5F5}" srcOrd="0" destOrd="2" presId="urn:microsoft.com/office/officeart/2009/3/layout/StepUpProcess"/>
    <dgm:cxn modelId="{27261B18-76DB-4834-9995-D019EEC90777}" type="presOf" srcId="{04E35BA2-71C6-4550-8335-363544818116}" destId="{FA81D340-7F25-412B-8A05-ECEAA4E229AA}" srcOrd="0" destOrd="0" presId="urn:microsoft.com/office/officeart/2009/3/layout/StepUpProcess"/>
    <dgm:cxn modelId="{E394BA2F-D82E-43C5-9266-2B0DA52B6284}" srcId="{44923A6F-868B-4437-833F-6B8FB837BAD3}" destId="{ED2CB998-C125-41E1-8172-7AF4363896F5}" srcOrd="1" destOrd="0" parTransId="{A255A106-7A1D-4188-94D4-4761107F7BF0}" sibTransId="{03852BDF-936D-41D8-9CFD-D5161EC62EBF}"/>
    <dgm:cxn modelId="{F333B135-DD53-4E65-B1F4-8D1F6A8A6250}" type="presOf" srcId="{0143216B-8C59-46E6-BC21-D7854EEB588F}" destId="{3C0CE34D-4117-4A4B-AC5D-5D400CBB75D0}" srcOrd="0" destOrd="2" presId="urn:microsoft.com/office/officeart/2009/3/layout/StepUpProcess"/>
    <dgm:cxn modelId="{B568353A-E257-4AB8-AB8F-21CB771791F9}" srcId="{04E35BA2-71C6-4550-8335-363544818116}" destId="{60AF1AA3-55AB-4E44-AD30-987385F6BDA1}" srcOrd="0" destOrd="0" parTransId="{7F6FCCED-57AC-4C0A-9D96-E9FB53C23E56}" sibTransId="{ABDAE1B9-C284-4F07-A92D-4F2E164BF276}"/>
    <dgm:cxn modelId="{EFC59B68-6E15-40FB-9389-597261023938}" srcId="{573C0425-499C-4670-927A-DC86A66498C8}" destId="{0143216B-8C59-46E6-BC21-D7854EEB588F}" srcOrd="1" destOrd="0" parTransId="{7D820762-51CB-4379-B4B7-428806F45B66}" sibTransId="{443061B7-1FB0-42B4-9FC9-EB3D3FA29BCB}"/>
    <dgm:cxn modelId="{8617FD68-7ED7-4CF1-9297-C2CA082F1BDC}" type="presOf" srcId="{44923A6F-868B-4437-833F-6B8FB837BAD3}" destId="{630B2ED4-D70E-4EB7-8278-B2B5A470BB3E}" srcOrd="0" destOrd="0" presId="urn:microsoft.com/office/officeart/2009/3/layout/StepUpProcess"/>
    <dgm:cxn modelId="{5E43954F-A355-43EA-9543-D61E9C9EC70A}" srcId="{44923A6F-868B-4437-833F-6B8FB837BAD3}" destId="{573C0425-499C-4670-927A-DC86A66498C8}" srcOrd="0" destOrd="0" parTransId="{5C7F309F-1D50-4E18-BCB0-3392BB98D90B}" sibTransId="{E7C0148A-8E51-43C5-B9E4-C141C60578E3}"/>
    <dgm:cxn modelId="{137D0E71-40AF-4436-91D7-512E497A7E1E}" srcId="{573C0425-499C-4670-927A-DC86A66498C8}" destId="{300B550E-62B6-4885-BBA6-2066A5DE35EE}" srcOrd="2" destOrd="0" parTransId="{FB99D547-484E-40B6-8411-A570C9386722}" sibTransId="{EE448624-F9CB-46A6-9DA2-98264866E41E}"/>
    <dgm:cxn modelId="{3E008A56-3C5B-4D7D-A465-189114EE8E01}" srcId="{19F4DA66-5901-43A0-B48C-108BBC13808D}" destId="{26148A3F-2CA0-4792-B2E3-FE1EE2930D8D}" srcOrd="1" destOrd="0" parTransId="{B3E3C000-4F35-4A31-826D-DC14F9F4FCA5}" sibTransId="{BB2134D4-FD35-4DE6-87B5-80147A464A6E}"/>
    <dgm:cxn modelId="{FF5CEA82-A2AC-4D51-8751-C74628037B5E}" type="presOf" srcId="{573C0425-499C-4670-927A-DC86A66498C8}" destId="{3C0CE34D-4117-4A4B-AC5D-5D400CBB75D0}" srcOrd="0" destOrd="0" presId="urn:microsoft.com/office/officeart/2009/3/layout/StepUpProcess"/>
    <dgm:cxn modelId="{AC06FB86-CF23-4BE0-9821-63A8796C3EAA}" type="presOf" srcId="{A7651C52-660D-42B3-B5D8-BE0A5B638458}" destId="{FC09727C-ACFB-47AC-A529-9EFF2846E23D}" srcOrd="0" destOrd="1" presId="urn:microsoft.com/office/officeart/2009/3/layout/StepUpProcess"/>
    <dgm:cxn modelId="{6146F089-4F6B-467F-B9DD-BCB5CE10C1C5}" srcId="{44923A6F-868B-4437-833F-6B8FB837BAD3}" destId="{04E35BA2-71C6-4550-8335-363544818116}" srcOrd="2" destOrd="0" parTransId="{2D67A654-4C0C-4D02-9C87-F93E93EF9A82}" sibTransId="{4C865E7E-433B-45DA-99F2-27228BFB3BDD}"/>
    <dgm:cxn modelId="{3E04778B-B01E-4791-A3A0-605D5F7A410D}" type="presOf" srcId="{ED2CB998-C125-41E1-8172-7AF4363896F5}" destId="{FC09727C-ACFB-47AC-A529-9EFF2846E23D}" srcOrd="0" destOrd="0" presId="urn:microsoft.com/office/officeart/2009/3/layout/StepUpProcess"/>
    <dgm:cxn modelId="{2B38FB8B-37B1-46DD-A4D6-7C5B81146319}" srcId="{ED2CB998-C125-41E1-8172-7AF4363896F5}" destId="{A7651C52-660D-42B3-B5D8-BE0A5B638458}" srcOrd="0" destOrd="0" parTransId="{ED6AB63C-EB3C-4423-A8A9-949FF87E85A5}" sibTransId="{2D0B9366-2A03-43D9-8DD1-0330909A9067}"/>
    <dgm:cxn modelId="{CD5B49B4-3320-4BA7-841D-F37610A25EE7}" type="presOf" srcId="{19F4DA66-5901-43A0-B48C-108BBC13808D}" destId="{B8C591FF-CA68-40AC-88FA-92C88B9BB5F5}" srcOrd="0" destOrd="0" presId="urn:microsoft.com/office/officeart/2009/3/layout/StepUpProcess"/>
    <dgm:cxn modelId="{992BBEC0-7916-4D52-95B3-5244003A8E63}" srcId="{573C0425-499C-4670-927A-DC86A66498C8}" destId="{674C46BC-332B-49D3-80E6-FE986B8889FB}" srcOrd="0" destOrd="0" parTransId="{9315BE4C-FBB7-4768-BF60-D20DE60B7857}" sibTransId="{495B788F-3CF5-4C0C-93A5-97F4BA3CD5BB}"/>
    <dgm:cxn modelId="{1BB193C8-D661-452B-939F-E531C6A14F39}" srcId="{44923A6F-868B-4437-833F-6B8FB837BAD3}" destId="{19F4DA66-5901-43A0-B48C-108BBC13808D}" srcOrd="3" destOrd="0" parTransId="{904D4F55-065D-44EB-B725-0F59D68D93AC}" sibTransId="{EFE2217F-371B-4B17-BF96-1BFDD6B442BC}"/>
    <dgm:cxn modelId="{966EF5D8-DBA0-4A05-B563-C03DD0DD9645}" srcId="{04E35BA2-71C6-4550-8335-363544818116}" destId="{DFAFBEDD-CDF4-423A-B8ED-3C63299D0BBE}" srcOrd="1" destOrd="0" parTransId="{11EA2DFA-2882-45A9-ABDC-568768F211E6}" sibTransId="{24429BB0-64CD-4A74-A6CF-4A516B91B2A9}"/>
    <dgm:cxn modelId="{67799EDA-BC38-4F5B-BFB9-86DF4D8EEC22}" type="presOf" srcId="{8B301649-5F8E-4EB6-B035-2762A949C968}" destId="{B8C591FF-CA68-40AC-88FA-92C88B9BB5F5}" srcOrd="0" destOrd="1" presId="urn:microsoft.com/office/officeart/2009/3/layout/StepUpProcess"/>
    <dgm:cxn modelId="{3E6D65DB-B2B9-457A-AECC-C86C8FDEB0DD}" type="presOf" srcId="{300B550E-62B6-4885-BBA6-2066A5DE35EE}" destId="{3C0CE34D-4117-4A4B-AC5D-5D400CBB75D0}" srcOrd="0" destOrd="3" presId="urn:microsoft.com/office/officeart/2009/3/layout/StepUpProcess"/>
    <dgm:cxn modelId="{C0EB65E1-E7D9-40A4-8CBF-DDE28FD96E60}" type="presOf" srcId="{674C46BC-332B-49D3-80E6-FE986B8889FB}" destId="{3C0CE34D-4117-4A4B-AC5D-5D400CBB75D0}" srcOrd="0" destOrd="1" presId="urn:microsoft.com/office/officeart/2009/3/layout/StepUpProcess"/>
    <dgm:cxn modelId="{D73DFFE4-D1FF-4250-A0B4-CF75ABB6FE6F}" type="presOf" srcId="{60AF1AA3-55AB-4E44-AD30-987385F6BDA1}" destId="{FA81D340-7F25-412B-8A05-ECEAA4E229AA}" srcOrd="0" destOrd="1" presId="urn:microsoft.com/office/officeart/2009/3/layout/StepUpProcess"/>
    <dgm:cxn modelId="{3E4834EC-F802-4884-9435-88235C4CBF1E}" srcId="{19F4DA66-5901-43A0-B48C-108BBC13808D}" destId="{8B301649-5F8E-4EB6-B035-2762A949C968}" srcOrd="0" destOrd="0" parTransId="{A329100F-27C6-4A2D-AF0A-DBFA9B28BFB8}" sibTransId="{9E3FF55A-4922-4887-993E-A95D53D9FD6C}"/>
    <dgm:cxn modelId="{80BD02F5-72C2-430E-9153-D403DC118A78}" type="presOf" srcId="{DFAFBEDD-CDF4-423A-B8ED-3C63299D0BBE}" destId="{FA81D340-7F25-412B-8A05-ECEAA4E229AA}" srcOrd="0" destOrd="2" presId="urn:microsoft.com/office/officeart/2009/3/layout/StepUpProcess"/>
    <dgm:cxn modelId="{13CE75F1-EDAD-4712-AC02-144BF326E845}" type="presParOf" srcId="{630B2ED4-D70E-4EB7-8278-B2B5A470BB3E}" destId="{2E0B5EA9-1EDA-474F-9E3F-135DC9A84FFB}" srcOrd="0" destOrd="0" presId="urn:microsoft.com/office/officeart/2009/3/layout/StepUpProcess"/>
    <dgm:cxn modelId="{352A9B34-758C-4D44-B725-815C5B113F0D}" type="presParOf" srcId="{2E0B5EA9-1EDA-474F-9E3F-135DC9A84FFB}" destId="{4997500E-53B9-4564-B893-1F53D545DFD8}" srcOrd="0" destOrd="0" presId="urn:microsoft.com/office/officeart/2009/3/layout/StepUpProcess"/>
    <dgm:cxn modelId="{BFE9BDBF-0FEC-4BB8-8901-000DB3A5BC17}" type="presParOf" srcId="{2E0B5EA9-1EDA-474F-9E3F-135DC9A84FFB}" destId="{3C0CE34D-4117-4A4B-AC5D-5D400CBB75D0}" srcOrd="1" destOrd="0" presId="urn:microsoft.com/office/officeart/2009/3/layout/StepUpProcess"/>
    <dgm:cxn modelId="{6296C090-FC55-487C-AF53-5825111ED4EF}" type="presParOf" srcId="{2E0B5EA9-1EDA-474F-9E3F-135DC9A84FFB}" destId="{B4671002-0450-41DC-88EE-745DA63B2FA9}" srcOrd="2" destOrd="0" presId="urn:microsoft.com/office/officeart/2009/3/layout/StepUpProcess"/>
    <dgm:cxn modelId="{96607F13-A435-4A29-83FC-05E338122925}" type="presParOf" srcId="{630B2ED4-D70E-4EB7-8278-B2B5A470BB3E}" destId="{AF9CE144-FBB6-4677-ADEE-94EC8BCC7898}" srcOrd="1" destOrd="0" presId="urn:microsoft.com/office/officeart/2009/3/layout/StepUpProcess"/>
    <dgm:cxn modelId="{D5B30CE6-2737-427B-A17F-400B21286D06}" type="presParOf" srcId="{AF9CE144-FBB6-4677-ADEE-94EC8BCC7898}" destId="{47C09F21-4FDB-4E96-B97A-AED2614FC1FC}" srcOrd="0" destOrd="0" presId="urn:microsoft.com/office/officeart/2009/3/layout/StepUpProcess"/>
    <dgm:cxn modelId="{9FF07C29-41FF-4F2D-8B64-9C4E0D64B0B0}" type="presParOf" srcId="{630B2ED4-D70E-4EB7-8278-B2B5A470BB3E}" destId="{CC032F1B-937A-4B37-88D3-E8730E283D19}" srcOrd="2" destOrd="0" presId="urn:microsoft.com/office/officeart/2009/3/layout/StepUpProcess"/>
    <dgm:cxn modelId="{B3C6F5B4-A061-4E0E-BCFF-309E22FE66D9}" type="presParOf" srcId="{CC032F1B-937A-4B37-88D3-E8730E283D19}" destId="{614FA2AE-8CD2-4308-B932-966BBECA9780}" srcOrd="0" destOrd="0" presId="urn:microsoft.com/office/officeart/2009/3/layout/StepUpProcess"/>
    <dgm:cxn modelId="{54154CD0-B2A7-4530-B9EB-ABEB5C33FA80}" type="presParOf" srcId="{CC032F1B-937A-4B37-88D3-E8730E283D19}" destId="{FC09727C-ACFB-47AC-A529-9EFF2846E23D}" srcOrd="1" destOrd="0" presId="urn:microsoft.com/office/officeart/2009/3/layout/StepUpProcess"/>
    <dgm:cxn modelId="{31BD08F7-B42D-4490-A8A7-BDF048429408}" type="presParOf" srcId="{CC032F1B-937A-4B37-88D3-E8730E283D19}" destId="{D2DE9529-4265-459C-8B9A-46E87DC7E978}" srcOrd="2" destOrd="0" presId="urn:microsoft.com/office/officeart/2009/3/layout/StepUpProcess"/>
    <dgm:cxn modelId="{AD3DC4CD-A16B-418B-9A62-B0579F8F60C2}" type="presParOf" srcId="{630B2ED4-D70E-4EB7-8278-B2B5A470BB3E}" destId="{CE26B321-7B5F-41C8-9E50-3C397F27B07D}" srcOrd="3" destOrd="0" presId="urn:microsoft.com/office/officeart/2009/3/layout/StepUpProcess"/>
    <dgm:cxn modelId="{1AD1C75E-713A-454D-B6E6-D9AB0CAC11B3}" type="presParOf" srcId="{CE26B321-7B5F-41C8-9E50-3C397F27B07D}" destId="{AF27C803-D886-410D-A7BB-C34A1C4F24F2}" srcOrd="0" destOrd="0" presId="urn:microsoft.com/office/officeart/2009/3/layout/StepUpProcess"/>
    <dgm:cxn modelId="{6DE25BE1-B37B-4976-B0BD-B80932A313C2}" type="presParOf" srcId="{630B2ED4-D70E-4EB7-8278-B2B5A470BB3E}" destId="{D67D26D1-9E6B-4021-AA7D-9FDF2DFC407E}" srcOrd="4" destOrd="0" presId="urn:microsoft.com/office/officeart/2009/3/layout/StepUpProcess"/>
    <dgm:cxn modelId="{D2007416-D8E2-4894-8082-455383A7A112}" type="presParOf" srcId="{D67D26D1-9E6B-4021-AA7D-9FDF2DFC407E}" destId="{F64C9EC7-E910-4DE7-8518-03624C46DF1A}" srcOrd="0" destOrd="0" presId="urn:microsoft.com/office/officeart/2009/3/layout/StepUpProcess"/>
    <dgm:cxn modelId="{B710814C-F584-45C4-ACAD-97F2A603710E}" type="presParOf" srcId="{D67D26D1-9E6B-4021-AA7D-9FDF2DFC407E}" destId="{FA81D340-7F25-412B-8A05-ECEAA4E229AA}" srcOrd="1" destOrd="0" presId="urn:microsoft.com/office/officeart/2009/3/layout/StepUpProcess"/>
    <dgm:cxn modelId="{E2645BD4-9E21-426A-9EDA-4784E9CDA0A7}" type="presParOf" srcId="{D67D26D1-9E6B-4021-AA7D-9FDF2DFC407E}" destId="{418F0E6F-2D51-4873-A0E0-703F2838F795}" srcOrd="2" destOrd="0" presId="urn:microsoft.com/office/officeart/2009/3/layout/StepUpProcess"/>
    <dgm:cxn modelId="{E63AD227-A682-4BBA-B689-EFE41403DD28}" type="presParOf" srcId="{630B2ED4-D70E-4EB7-8278-B2B5A470BB3E}" destId="{A8E9D554-B07B-4702-9350-B032C1A2D6C7}" srcOrd="5" destOrd="0" presId="urn:microsoft.com/office/officeart/2009/3/layout/StepUpProcess"/>
    <dgm:cxn modelId="{1B501717-9D34-48B6-B888-C78C940EDD1F}" type="presParOf" srcId="{A8E9D554-B07B-4702-9350-B032C1A2D6C7}" destId="{88ABF340-7491-46F9-99E4-851EFA90ACBE}" srcOrd="0" destOrd="0" presId="urn:microsoft.com/office/officeart/2009/3/layout/StepUpProcess"/>
    <dgm:cxn modelId="{F1748F1C-BF99-4FBC-9D24-E121183024D9}" type="presParOf" srcId="{630B2ED4-D70E-4EB7-8278-B2B5A470BB3E}" destId="{5EBCF2B2-2960-4D3B-B564-BD6170E71BA0}" srcOrd="6" destOrd="0" presId="urn:microsoft.com/office/officeart/2009/3/layout/StepUpProcess"/>
    <dgm:cxn modelId="{DAEFCC1A-D174-48F7-BB07-26137B8842AA}" type="presParOf" srcId="{5EBCF2B2-2960-4D3B-B564-BD6170E71BA0}" destId="{F7A1EBC4-7D8A-44AA-9EED-2E91D52ABAED}" srcOrd="0" destOrd="0" presId="urn:microsoft.com/office/officeart/2009/3/layout/StepUpProcess"/>
    <dgm:cxn modelId="{52550FC1-BCEB-43D0-9CA1-EB60327F1BA9}" type="presParOf" srcId="{5EBCF2B2-2960-4D3B-B564-BD6170E71BA0}" destId="{B8C591FF-CA68-40AC-88FA-92C88B9BB5F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9A03C4-BCDC-4CC6-962E-FA94D1FA16B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426B380-4C52-4AB4-9AE2-1EF0B77C4500}">
      <dgm:prSet custT="1"/>
      <dgm:spPr/>
      <dgm:t>
        <a:bodyPr/>
        <a:lstStyle/>
        <a:p>
          <a:pPr rtl="0"/>
          <a:r>
            <a:rPr lang="en-US" sz="3200" dirty="0">
              <a:latin typeface="+mj-lt"/>
            </a:rPr>
            <a:t>2. Complete Tuition Benefit form before January 13th</a:t>
          </a:r>
        </a:p>
      </dgm:t>
    </dgm:pt>
    <dgm:pt modelId="{D78F0C25-1E82-4195-A443-87EA9679302D}" type="parTrans" cxnId="{7FC995F9-3973-42C4-82EE-B006B17CF188}">
      <dgm:prSet/>
      <dgm:spPr/>
      <dgm:t>
        <a:bodyPr/>
        <a:lstStyle/>
        <a:p>
          <a:endParaRPr lang="en-US"/>
        </a:p>
      </dgm:t>
    </dgm:pt>
    <dgm:pt modelId="{5BD69C27-9EC4-4462-BD3C-DF387275F926}" type="sibTrans" cxnId="{7FC995F9-3973-42C4-82EE-B006B17CF188}">
      <dgm:prSet/>
      <dgm:spPr/>
      <dgm:t>
        <a:bodyPr/>
        <a:lstStyle/>
        <a:p>
          <a:endParaRPr lang="en-US"/>
        </a:p>
      </dgm:t>
    </dgm:pt>
    <dgm:pt modelId="{0AD6B428-97A3-4DA5-A43A-461B41DCF6DF}">
      <dgm:prSet custT="1"/>
      <dgm:spPr/>
      <dgm:t>
        <a:bodyPr/>
        <a:lstStyle/>
        <a:p>
          <a:pPr rtl="0"/>
          <a:r>
            <a:rPr lang="en-US" sz="2800" b="0" dirty="0">
              <a:latin typeface="+mj-lt"/>
            </a:rPr>
            <a:t>3. In CIS – sign Tuition Benefit Document by January 15</a:t>
          </a:r>
          <a:r>
            <a:rPr lang="en-US" sz="2800" b="0" baseline="30000" dirty="0">
              <a:latin typeface="+mj-lt"/>
            </a:rPr>
            <a:t>th</a:t>
          </a:r>
          <a:r>
            <a:rPr lang="en-US" sz="2800" b="0" dirty="0">
              <a:latin typeface="+mj-lt"/>
            </a:rPr>
            <a:t> </a:t>
          </a:r>
        </a:p>
      </dgm:t>
    </dgm:pt>
    <dgm:pt modelId="{7FB9F58B-B755-4DDF-96CF-BECE34220D64}" type="parTrans" cxnId="{B6FF8D48-B52C-491B-BD81-11166C5808C5}">
      <dgm:prSet/>
      <dgm:spPr/>
      <dgm:t>
        <a:bodyPr/>
        <a:lstStyle/>
        <a:p>
          <a:endParaRPr lang="en-US"/>
        </a:p>
      </dgm:t>
    </dgm:pt>
    <dgm:pt modelId="{5C5B421A-3FBE-4902-8BEA-A8FBC49199AB}" type="sibTrans" cxnId="{B6FF8D48-B52C-491B-BD81-11166C5808C5}">
      <dgm:prSet/>
      <dgm:spPr/>
      <dgm:t>
        <a:bodyPr/>
        <a:lstStyle/>
        <a:p>
          <a:endParaRPr lang="en-US"/>
        </a:p>
      </dgm:t>
    </dgm:pt>
    <dgm:pt modelId="{8AB63F21-2208-4851-A3EB-98DAF425B61E}">
      <dgm:prSet custT="1"/>
      <dgm:spPr/>
      <dgm:t>
        <a:bodyPr/>
        <a:lstStyle/>
        <a:p>
          <a:r>
            <a:rPr lang="en-US" sz="2400" dirty="0">
              <a:latin typeface="+mj-lt"/>
            </a:rPr>
            <a:t>Tuition Benefit should show on student tuition account by January 16</a:t>
          </a:r>
          <a:r>
            <a:rPr lang="en-US" sz="2400" baseline="30000" dirty="0">
              <a:latin typeface="+mj-lt"/>
            </a:rPr>
            <a:t>th</a:t>
          </a:r>
          <a:endParaRPr lang="en-US" sz="2400" dirty="0">
            <a:latin typeface="+mj-lt"/>
          </a:endParaRPr>
        </a:p>
      </dgm:t>
    </dgm:pt>
    <dgm:pt modelId="{7ABBC76D-4013-441B-842D-FB4F0EB3B149}" type="parTrans" cxnId="{92F55125-07F7-4949-A584-B8603E8CA727}">
      <dgm:prSet/>
      <dgm:spPr/>
      <dgm:t>
        <a:bodyPr/>
        <a:lstStyle/>
        <a:p>
          <a:endParaRPr lang="en-US"/>
        </a:p>
      </dgm:t>
    </dgm:pt>
    <dgm:pt modelId="{93C6BD8D-68E2-4C95-A90A-2C2A5AF0AAB0}" type="sibTrans" cxnId="{92F55125-07F7-4949-A584-B8603E8CA727}">
      <dgm:prSet/>
      <dgm:spPr/>
      <dgm:t>
        <a:bodyPr/>
        <a:lstStyle/>
        <a:p>
          <a:endParaRPr lang="en-US"/>
        </a:p>
      </dgm:t>
    </dgm:pt>
    <dgm:pt modelId="{39D0628F-6F82-44EE-AFD2-DBD466ABBA22}">
      <dgm:prSet phldr="0" custT="1"/>
      <dgm:spPr/>
      <dgm:t>
        <a:bodyPr/>
        <a:lstStyle/>
        <a:p>
          <a:pPr rtl="0"/>
          <a:r>
            <a:rPr lang="en-US" sz="2800" b="1" dirty="0">
              <a:latin typeface="+mj-lt"/>
            </a:rPr>
            <a:t>4. Tuition is due on Friday, January 17th @ 4:45 PM</a:t>
          </a:r>
        </a:p>
      </dgm:t>
    </dgm:pt>
    <dgm:pt modelId="{38768061-B096-45CE-8C6C-5CDFB3A9F11C}" type="parTrans" cxnId="{407714BA-2724-4144-86C1-1AFF1F1825B4}">
      <dgm:prSet/>
      <dgm:spPr/>
      <dgm:t>
        <a:bodyPr/>
        <a:lstStyle/>
        <a:p>
          <a:endParaRPr lang="en-US"/>
        </a:p>
      </dgm:t>
    </dgm:pt>
    <dgm:pt modelId="{FD0DF7C9-DD3D-4E8D-991B-D3AF4FC5C668}" type="sibTrans" cxnId="{407714BA-2724-4144-86C1-1AFF1F1825B4}">
      <dgm:prSet/>
      <dgm:spPr/>
      <dgm:t>
        <a:bodyPr/>
        <a:lstStyle/>
        <a:p>
          <a:endParaRPr lang="en-US"/>
        </a:p>
      </dgm:t>
    </dgm:pt>
    <dgm:pt modelId="{E0E834F5-B5A0-4C0B-9F6A-B5CD0AC8F3C3}">
      <dgm:prSet custT="1"/>
      <dgm:spPr/>
      <dgm:t>
        <a:bodyPr/>
        <a:lstStyle/>
        <a:p>
          <a:r>
            <a:rPr lang="en-US" sz="3200" dirty="0"/>
            <a:t>1. You must be on payroll as a RA or TA</a:t>
          </a:r>
        </a:p>
      </dgm:t>
    </dgm:pt>
    <dgm:pt modelId="{7C22CC7E-0323-4E0D-ADC2-894CEF5DF3D0}" type="parTrans" cxnId="{2459DA87-1EEC-4E63-A573-0ACA1D5A0BAD}">
      <dgm:prSet/>
      <dgm:spPr/>
      <dgm:t>
        <a:bodyPr/>
        <a:lstStyle/>
        <a:p>
          <a:endParaRPr lang="en-US"/>
        </a:p>
      </dgm:t>
    </dgm:pt>
    <dgm:pt modelId="{9DA0443A-00B3-4372-81F0-687F1A1651B9}" type="sibTrans" cxnId="{2459DA87-1EEC-4E63-A573-0ACA1D5A0BAD}">
      <dgm:prSet/>
      <dgm:spPr/>
      <dgm:t>
        <a:bodyPr/>
        <a:lstStyle/>
        <a:p>
          <a:endParaRPr lang="en-US"/>
        </a:p>
      </dgm:t>
    </dgm:pt>
    <dgm:pt modelId="{8DEE68FD-73FC-49BB-AB75-C886AE6EEC10}">
      <dgm:prSet custT="1"/>
      <dgm:spPr/>
      <dgm:t>
        <a:bodyPr/>
        <a:lstStyle/>
        <a:p>
          <a:pPr rtl="0"/>
          <a:r>
            <a:rPr lang="en-US" sz="2400" dirty="0">
              <a:latin typeface="+mj-lt"/>
            </a:rPr>
            <a:t>If you have already completed this, great! </a:t>
          </a:r>
          <a:endParaRPr lang="en-US" sz="2400" i="1" dirty="0">
            <a:latin typeface="+mj-lt"/>
          </a:endParaRPr>
        </a:p>
      </dgm:t>
    </dgm:pt>
    <dgm:pt modelId="{7D4B91F7-44E8-42B5-B976-5CDA675796D2}" type="parTrans" cxnId="{B98A6D39-35E2-49ED-A4BC-3FF11117B964}">
      <dgm:prSet/>
      <dgm:spPr/>
      <dgm:t>
        <a:bodyPr/>
        <a:lstStyle/>
        <a:p>
          <a:endParaRPr lang="en-US"/>
        </a:p>
      </dgm:t>
    </dgm:pt>
    <dgm:pt modelId="{1F14BC69-9B34-40DB-9498-0A12B4FF3EDE}" type="sibTrans" cxnId="{B98A6D39-35E2-49ED-A4BC-3FF11117B964}">
      <dgm:prSet/>
      <dgm:spPr/>
      <dgm:t>
        <a:bodyPr/>
        <a:lstStyle/>
        <a:p>
          <a:endParaRPr lang="en-US"/>
        </a:p>
      </dgm:t>
    </dgm:pt>
    <dgm:pt modelId="{12591FD1-131C-4620-BA8A-88156037C9B1}">
      <dgm:prSet custT="1"/>
      <dgm:spPr/>
      <dgm:t>
        <a:bodyPr/>
        <a:lstStyle/>
        <a:p>
          <a:pPr rtl="0"/>
          <a:r>
            <a:rPr lang="en-US" sz="2400" dirty="0">
              <a:latin typeface="+mj-lt"/>
            </a:rPr>
            <a:t>If you haven’t, please check for email with subject </a:t>
          </a:r>
          <a:r>
            <a:rPr lang="en-US" sz="2400" i="1" dirty="0"/>
            <a:t>Spring 2025 Tuition Benefit Form Now Open.</a:t>
          </a:r>
          <a:endParaRPr lang="en-US" sz="2400" i="1" dirty="0">
            <a:latin typeface="+mj-lt"/>
          </a:endParaRPr>
        </a:p>
      </dgm:t>
    </dgm:pt>
    <dgm:pt modelId="{264C1BA2-46F9-4C84-89CA-779622B3C578}" type="parTrans" cxnId="{01E12A97-136F-40CE-B02F-8B09275733F4}">
      <dgm:prSet/>
      <dgm:spPr/>
      <dgm:t>
        <a:bodyPr/>
        <a:lstStyle/>
        <a:p>
          <a:endParaRPr lang="en-US"/>
        </a:p>
      </dgm:t>
    </dgm:pt>
    <dgm:pt modelId="{35E38CFF-9B6F-475A-9A74-3218AEA739CF}" type="sibTrans" cxnId="{01E12A97-136F-40CE-B02F-8B09275733F4}">
      <dgm:prSet/>
      <dgm:spPr/>
      <dgm:t>
        <a:bodyPr/>
        <a:lstStyle/>
        <a:p>
          <a:endParaRPr lang="en-US"/>
        </a:p>
      </dgm:t>
    </dgm:pt>
    <dgm:pt modelId="{BAE05B56-FF34-4EA2-98A9-1D0EAFCEF350}">
      <dgm:prSet custT="1"/>
      <dgm:spPr/>
      <dgm:t>
        <a:bodyPr/>
        <a:lstStyle/>
        <a:p>
          <a:pPr rtl="0"/>
          <a:r>
            <a:rPr lang="en-US" sz="2400" i="0" dirty="0">
              <a:latin typeface="+mj-lt"/>
            </a:rPr>
            <a:t>If you have not received the email, please let Liz know (liz.rowberry@utah.edu)</a:t>
          </a:r>
        </a:p>
      </dgm:t>
    </dgm:pt>
    <dgm:pt modelId="{1EA54192-79FE-4396-A447-BFFFCE3524E6}" type="parTrans" cxnId="{30F97653-9854-4F34-A85E-26FBE099839F}">
      <dgm:prSet/>
      <dgm:spPr/>
      <dgm:t>
        <a:bodyPr/>
        <a:lstStyle/>
        <a:p>
          <a:endParaRPr lang="en-US"/>
        </a:p>
      </dgm:t>
    </dgm:pt>
    <dgm:pt modelId="{F7036B56-A321-441C-BC41-D98588935835}" type="sibTrans" cxnId="{30F97653-9854-4F34-A85E-26FBE099839F}">
      <dgm:prSet/>
      <dgm:spPr/>
      <dgm:t>
        <a:bodyPr/>
        <a:lstStyle/>
        <a:p>
          <a:endParaRPr lang="en-US"/>
        </a:p>
      </dgm:t>
    </dgm:pt>
    <dgm:pt modelId="{5315A1C4-0BA4-4316-BFE0-F42DEDB8D87A}">
      <dgm:prSet phldr="0" custT="1"/>
      <dgm:spPr/>
      <dgm:t>
        <a:bodyPr/>
        <a:lstStyle/>
        <a:p>
          <a:r>
            <a:rPr lang="en-US" sz="2400" dirty="0">
              <a:latin typeface="+mj-lt"/>
            </a:rPr>
            <a:t>Tuition will be reduced the next day after midnight</a:t>
          </a:r>
        </a:p>
      </dgm:t>
    </dgm:pt>
    <dgm:pt modelId="{0ADF855A-EC18-46C3-A5EF-709B34E5634D}" type="sibTrans" cxnId="{0B277767-D89F-452A-AB27-9AE66A6D8ADD}">
      <dgm:prSet/>
      <dgm:spPr/>
      <dgm:t>
        <a:bodyPr/>
        <a:lstStyle/>
        <a:p>
          <a:endParaRPr lang="en-US"/>
        </a:p>
      </dgm:t>
    </dgm:pt>
    <dgm:pt modelId="{D2BA5512-BF38-4495-9B28-E1DEFF843AF0}" type="parTrans" cxnId="{0B277767-D89F-452A-AB27-9AE66A6D8ADD}">
      <dgm:prSet/>
      <dgm:spPr/>
      <dgm:t>
        <a:bodyPr/>
        <a:lstStyle/>
        <a:p>
          <a:endParaRPr lang="en-US"/>
        </a:p>
      </dgm:t>
    </dgm:pt>
    <dgm:pt modelId="{EEE57C5D-ECAB-437B-A8FD-06C0DC01737B}" type="pres">
      <dgm:prSet presAssocID="{F69A03C4-BCDC-4CC6-962E-FA94D1FA16BA}" presName="linear" presStyleCnt="0">
        <dgm:presLayoutVars>
          <dgm:animLvl val="lvl"/>
          <dgm:resizeHandles val="exact"/>
        </dgm:presLayoutVars>
      </dgm:prSet>
      <dgm:spPr/>
    </dgm:pt>
    <dgm:pt modelId="{032C45AD-FBE6-4217-B481-0A30B32254C2}" type="pres">
      <dgm:prSet presAssocID="{E0E834F5-B5A0-4C0B-9F6A-B5CD0AC8F3C3}" presName="parentText" presStyleLbl="node1" presStyleIdx="0" presStyleCnt="4" custLinFactNeighborX="3" custLinFactNeighborY="38909">
        <dgm:presLayoutVars>
          <dgm:chMax val="0"/>
          <dgm:bulletEnabled val="1"/>
        </dgm:presLayoutVars>
      </dgm:prSet>
      <dgm:spPr/>
    </dgm:pt>
    <dgm:pt modelId="{9181BE40-837E-42CF-AE70-9E96F27F3AC7}" type="pres">
      <dgm:prSet presAssocID="{9DA0443A-00B3-4372-81F0-687F1A1651B9}" presName="spacer" presStyleCnt="0"/>
      <dgm:spPr/>
    </dgm:pt>
    <dgm:pt modelId="{EBCDBB16-0D3A-4224-9F76-06863DF14FAC}" type="pres">
      <dgm:prSet presAssocID="{E426B380-4C52-4AB4-9AE2-1EF0B77C450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F02028C-B7DC-4DF5-8746-D2EC16777A69}" type="pres">
      <dgm:prSet presAssocID="{E426B380-4C52-4AB4-9AE2-1EF0B77C4500}" presName="childText" presStyleLbl="revTx" presStyleIdx="0" presStyleCnt="2">
        <dgm:presLayoutVars>
          <dgm:bulletEnabled val="1"/>
        </dgm:presLayoutVars>
      </dgm:prSet>
      <dgm:spPr/>
    </dgm:pt>
    <dgm:pt modelId="{934DC0AF-94FE-47B5-8906-06370B96D611}" type="pres">
      <dgm:prSet presAssocID="{0AD6B428-97A3-4DA5-A43A-461B41DCF6D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7CC24EE-C292-47AC-9F20-D0ACC9066C92}" type="pres">
      <dgm:prSet presAssocID="{0AD6B428-97A3-4DA5-A43A-461B41DCF6DF}" presName="childText" presStyleLbl="revTx" presStyleIdx="1" presStyleCnt="2">
        <dgm:presLayoutVars>
          <dgm:bulletEnabled val="1"/>
        </dgm:presLayoutVars>
      </dgm:prSet>
      <dgm:spPr/>
    </dgm:pt>
    <dgm:pt modelId="{B587EDBB-A84D-4D1E-A47C-CA793D2242C0}" type="pres">
      <dgm:prSet presAssocID="{39D0628F-6F82-44EE-AFD2-DBD466ABBA2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CAA0905-1AF7-48BB-AEB1-13513A24D71D}" type="presOf" srcId="{39D0628F-6F82-44EE-AFD2-DBD466ABBA22}" destId="{B587EDBB-A84D-4D1E-A47C-CA793D2242C0}" srcOrd="0" destOrd="0" presId="urn:microsoft.com/office/officeart/2005/8/layout/vList2"/>
    <dgm:cxn modelId="{A90CCD21-B78C-4333-9D88-A93473C50853}" type="presOf" srcId="{5315A1C4-0BA4-4316-BFE0-F42DEDB8D87A}" destId="{C7CC24EE-C292-47AC-9F20-D0ACC9066C92}" srcOrd="0" destOrd="1" presId="urn:microsoft.com/office/officeart/2005/8/layout/vList2"/>
    <dgm:cxn modelId="{92F55125-07F7-4949-A584-B8603E8CA727}" srcId="{0AD6B428-97A3-4DA5-A43A-461B41DCF6DF}" destId="{8AB63F21-2208-4851-A3EB-98DAF425B61E}" srcOrd="0" destOrd="0" parTransId="{7ABBC76D-4013-441B-842D-FB4F0EB3B149}" sibTransId="{93C6BD8D-68E2-4C95-A90A-2C2A5AF0AAB0}"/>
    <dgm:cxn modelId="{56928438-714D-486D-AE03-591249FAB190}" type="presOf" srcId="{8AB63F21-2208-4851-A3EB-98DAF425B61E}" destId="{C7CC24EE-C292-47AC-9F20-D0ACC9066C92}" srcOrd="0" destOrd="0" presId="urn:microsoft.com/office/officeart/2005/8/layout/vList2"/>
    <dgm:cxn modelId="{B98A6D39-35E2-49ED-A4BC-3FF11117B964}" srcId="{E426B380-4C52-4AB4-9AE2-1EF0B77C4500}" destId="{8DEE68FD-73FC-49BB-AB75-C886AE6EEC10}" srcOrd="0" destOrd="0" parTransId="{7D4B91F7-44E8-42B5-B976-5CDA675796D2}" sibTransId="{1F14BC69-9B34-40DB-9498-0A12B4FF3EDE}"/>
    <dgm:cxn modelId="{0B277767-D89F-452A-AB27-9AE66A6D8ADD}" srcId="{0AD6B428-97A3-4DA5-A43A-461B41DCF6DF}" destId="{5315A1C4-0BA4-4316-BFE0-F42DEDB8D87A}" srcOrd="1" destOrd="0" parTransId="{D2BA5512-BF38-4495-9B28-E1DEFF843AF0}" sibTransId="{0ADF855A-EC18-46C3-A5EF-709B34E5634D}"/>
    <dgm:cxn modelId="{B6FF8D48-B52C-491B-BD81-11166C5808C5}" srcId="{F69A03C4-BCDC-4CC6-962E-FA94D1FA16BA}" destId="{0AD6B428-97A3-4DA5-A43A-461B41DCF6DF}" srcOrd="2" destOrd="0" parTransId="{7FB9F58B-B755-4DDF-96CF-BECE34220D64}" sibTransId="{5C5B421A-3FBE-4902-8BEA-A8FBC49199AB}"/>
    <dgm:cxn modelId="{30F97653-9854-4F34-A85E-26FBE099839F}" srcId="{E426B380-4C52-4AB4-9AE2-1EF0B77C4500}" destId="{BAE05B56-FF34-4EA2-98A9-1D0EAFCEF350}" srcOrd="2" destOrd="0" parTransId="{1EA54192-79FE-4396-A447-BFFFCE3524E6}" sibTransId="{F7036B56-A321-441C-BC41-D98588935835}"/>
    <dgm:cxn modelId="{B76FA47A-1720-4044-AA8A-9C0A01C6DC3A}" type="presOf" srcId="{8DEE68FD-73FC-49BB-AB75-C886AE6EEC10}" destId="{1F02028C-B7DC-4DF5-8746-D2EC16777A69}" srcOrd="0" destOrd="0" presId="urn:microsoft.com/office/officeart/2005/8/layout/vList2"/>
    <dgm:cxn modelId="{2459DA87-1EEC-4E63-A573-0ACA1D5A0BAD}" srcId="{F69A03C4-BCDC-4CC6-962E-FA94D1FA16BA}" destId="{E0E834F5-B5A0-4C0B-9F6A-B5CD0AC8F3C3}" srcOrd="0" destOrd="0" parTransId="{7C22CC7E-0323-4E0D-ADC2-894CEF5DF3D0}" sibTransId="{9DA0443A-00B3-4372-81F0-687F1A1651B9}"/>
    <dgm:cxn modelId="{01E12A97-136F-40CE-B02F-8B09275733F4}" srcId="{E426B380-4C52-4AB4-9AE2-1EF0B77C4500}" destId="{12591FD1-131C-4620-BA8A-88156037C9B1}" srcOrd="1" destOrd="0" parTransId="{264C1BA2-46F9-4C84-89CA-779622B3C578}" sibTransId="{35E38CFF-9B6F-475A-9A74-3218AEA739CF}"/>
    <dgm:cxn modelId="{4531C8B1-D239-40BB-9FF0-59D5BC254356}" type="presOf" srcId="{F69A03C4-BCDC-4CC6-962E-FA94D1FA16BA}" destId="{EEE57C5D-ECAB-437B-A8FD-06C0DC01737B}" srcOrd="0" destOrd="0" presId="urn:microsoft.com/office/officeart/2005/8/layout/vList2"/>
    <dgm:cxn modelId="{407714BA-2724-4144-86C1-1AFF1F1825B4}" srcId="{F69A03C4-BCDC-4CC6-962E-FA94D1FA16BA}" destId="{39D0628F-6F82-44EE-AFD2-DBD466ABBA22}" srcOrd="3" destOrd="0" parTransId="{38768061-B096-45CE-8C6C-5CDFB3A9F11C}" sibTransId="{FD0DF7C9-DD3D-4E8D-991B-D3AF4FC5C668}"/>
    <dgm:cxn modelId="{BFDF5DC5-66ED-47C7-AE0C-C9B90F33F456}" type="presOf" srcId="{12591FD1-131C-4620-BA8A-88156037C9B1}" destId="{1F02028C-B7DC-4DF5-8746-D2EC16777A69}" srcOrd="0" destOrd="1" presId="urn:microsoft.com/office/officeart/2005/8/layout/vList2"/>
    <dgm:cxn modelId="{156BBECB-E17D-462C-A912-EC8FC660B1D0}" type="presOf" srcId="{0AD6B428-97A3-4DA5-A43A-461B41DCF6DF}" destId="{934DC0AF-94FE-47B5-8906-06370B96D611}" srcOrd="0" destOrd="0" presId="urn:microsoft.com/office/officeart/2005/8/layout/vList2"/>
    <dgm:cxn modelId="{786A50D5-1BF4-4F94-82A5-791C1610D579}" type="presOf" srcId="{E0E834F5-B5A0-4C0B-9F6A-B5CD0AC8F3C3}" destId="{032C45AD-FBE6-4217-B481-0A30B32254C2}" srcOrd="0" destOrd="0" presId="urn:microsoft.com/office/officeart/2005/8/layout/vList2"/>
    <dgm:cxn modelId="{40A4A8D7-1146-4AD8-94A0-C68CF8382254}" type="presOf" srcId="{E426B380-4C52-4AB4-9AE2-1EF0B77C4500}" destId="{EBCDBB16-0D3A-4224-9F76-06863DF14FAC}" srcOrd="0" destOrd="0" presId="urn:microsoft.com/office/officeart/2005/8/layout/vList2"/>
    <dgm:cxn modelId="{AAF24FDC-85D1-4EC4-B8EA-DEACAD36DCD7}" type="presOf" srcId="{BAE05B56-FF34-4EA2-98A9-1D0EAFCEF350}" destId="{1F02028C-B7DC-4DF5-8746-D2EC16777A69}" srcOrd="0" destOrd="2" presId="urn:microsoft.com/office/officeart/2005/8/layout/vList2"/>
    <dgm:cxn modelId="{7FC995F9-3973-42C4-82EE-B006B17CF188}" srcId="{F69A03C4-BCDC-4CC6-962E-FA94D1FA16BA}" destId="{E426B380-4C52-4AB4-9AE2-1EF0B77C4500}" srcOrd="1" destOrd="0" parTransId="{D78F0C25-1E82-4195-A443-87EA9679302D}" sibTransId="{5BD69C27-9EC4-4462-BD3C-DF387275F926}"/>
    <dgm:cxn modelId="{462B4C66-D53A-41DA-9290-1017CC662073}" type="presParOf" srcId="{EEE57C5D-ECAB-437B-A8FD-06C0DC01737B}" destId="{032C45AD-FBE6-4217-B481-0A30B32254C2}" srcOrd="0" destOrd="0" presId="urn:microsoft.com/office/officeart/2005/8/layout/vList2"/>
    <dgm:cxn modelId="{3A7D5D9B-17AA-4497-90AD-1E062667551F}" type="presParOf" srcId="{EEE57C5D-ECAB-437B-A8FD-06C0DC01737B}" destId="{9181BE40-837E-42CF-AE70-9E96F27F3AC7}" srcOrd="1" destOrd="0" presId="urn:microsoft.com/office/officeart/2005/8/layout/vList2"/>
    <dgm:cxn modelId="{4DDA2A0E-D03D-4149-A24E-038E3DC7B8C4}" type="presParOf" srcId="{EEE57C5D-ECAB-437B-A8FD-06C0DC01737B}" destId="{EBCDBB16-0D3A-4224-9F76-06863DF14FAC}" srcOrd="2" destOrd="0" presId="urn:microsoft.com/office/officeart/2005/8/layout/vList2"/>
    <dgm:cxn modelId="{FB15EC55-E263-42A6-AC18-C0F68BD2A987}" type="presParOf" srcId="{EEE57C5D-ECAB-437B-A8FD-06C0DC01737B}" destId="{1F02028C-B7DC-4DF5-8746-D2EC16777A69}" srcOrd="3" destOrd="0" presId="urn:microsoft.com/office/officeart/2005/8/layout/vList2"/>
    <dgm:cxn modelId="{1A337C26-7950-4B13-BD53-01B70EA40AEB}" type="presParOf" srcId="{EEE57C5D-ECAB-437B-A8FD-06C0DC01737B}" destId="{934DC0AF-94FE-47B5-8906-06370B96D611}" srcOrd="4" destOrd="0" presId="urn:microsoft.com/office/officeart/2005/8/layout/vList2"/>
    <dgm:cxn modelId="{4698EA3E-2471-48A5-B5C9-F25042B4C51A}" type="presParOf" srcId="{EEE57C5D-ECAB-437B-A8FD-06C0DC01737B}" destId="{C7CC24EE-C292-47AC-9F20-D0ACC9066C92}" srcOrd="5" destOrd="0" presId="urn:microsoft.com/office/officeart/2005/8/layout/vList2"/>
    <dgm:cxn modelId="{626BABD9-BCD6-455F-9BF2-671BE2BBACC5}" type="presParOf" srcId="{EEE57C5D-ECAB-437B-A8FD-06C0DC01737B}" destId="{B587EDBB-A84D-4D1E-A47C-CA793D2242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50BD19-8ED4-4321-9571-BDEA5A12F300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63BA5D-22CA-44F4-8621-59F40E836872}">
      <dgm:prSet/>
      <dgm:spPr/>
      <dgm:t>
        <a:bodyPr/>
        <a:lstStyle/>
        <a:p>
          <a:r>
            <a:rPr lang="en-US" dirty="0"/>
            <a:t>Differential Tuition (For TA’s)</a:t>
          </a:r>
        </a:p>
      </dgm:t>
    </dgm:pt>
    <dgm:pt modelId="{F167A777-1767-414C-8745-68D6A875CE17}" type="parTrans" cxnId="{B96865C3-33D2-4F77-9559-2341213F0CBB}">
      <dgm:prSet/>
      <dgm:spPr/>
      <dgm:t>
        <a:bodyPr/>
        <a:lstStyle/>
        <a:p>
          <a:endParaRPr lang="en-US"/>
        </a:p>
      </dgm:t>
    </dgm:pt>
    <dgm:pt modelId="{A36D1F47-D662-49A9-8D7A-5DC03A1F4C49}" type="sibTrans" cxnId="{B96865C3-33D2-4F77-9559-2341213F0CBB}">
      <dgm:prSet/>
      <dgm:spPr/>
      <dgm:t>
        <a:bodyPr/>
        <a:lstStyle/>
        <a:p>
          <a:endParaRPr lang="en-US"/>
        </a:p>
      </dgm:t>
    </dgm:pt>
    <dgm:pt modelId="{D0DC02B2-6C6D-4587-93CE-FF87E572691B}">
      <dgm:prSet/>
      <dgm:spPr/>
      <dgm:t>
        <a:bodyPr/>
        <a:lstStyle/>
        <a:p>
          <a:r>
            <a:rPr lang="en-US" dirty="0"/>
            <a:t>Outside Mandatory Fees: Books, Course Fees, Lab Fees, etc.</a:t>
          </a:r>
        </a:p>
      </dgm:t>
    </dgm:pt>
    <dgm:pt modelId="{AA421EEE-4E37-46C0-A140-5A46C78A0190}" type="parTrans" cxnId="{99277662-F6CB-483E-908A-FC7C37EA2E3C}">
      <dgm:prSet/>
      <dgm:spPr/>
      <dgm:t>
        <a:bodyPr/>
        <a:lstStyle/>
        <a:p>
          <a:endParaRPr lang="en-US"/>
        </a:p>
      </dgm:t>
    </dgm:pt>
    <dgm:pt modelId="{1AE2E040-CA08-468A-BF0E-3108E3C23B33}" type="sibTrans" cxnId="{99277662-F6CB-483E-908A-FC7C37EA2E3C}">
      <dgm:prSet/>
      <dgm:spPr/>
      <dgm:t>
        <a:bodyPr/>
        <a:lstStyle/>
        <a:p>
          <a:endParaRPr lang="en-US"/>
        </a:p>
      </dgm:t>
    </dgm:pt>
    <dgm:pt modelId="{85975ADB-1DDB-4D0F-8C51-046584C0FD8B}">
      <dgm:prSet/>
      <dgm:spPr/>
      <dgm:t>
        <a:bodyPr/>
        <a:lstStyle/>
        <a:p>
          <a:r>
            <a:rPr lang="en-US" dirty="0"/>
            <a:t>Repeat Courses</a:t>
          </a:r>
        </a:p>
      </dgm:t>
    </dgm:pt>
    <dgm:pt modelId="{1B0F531A-15B3-4483-B59A-314A8BE7E114}" type="parTrans" cxnId="{B5C07F31-872D-421B-ADF4-17EB81352ABA}">
      <dgm:prSet/>
      <dgm:spPr/>
      <dgm:t>
        <a:bodyPr/>
        <a:lstStyle/>
        <a:p>
          <a:endParaRPr lang="en-US"/>
        </a:p>
      </dgm:t>
    </dgm:pt>
    <dgm:pt modelId="{306A6B31-7DA0-4009-A154-F6F2405F9DC5}" type="sibTrans" cxnId="{B5C07F31-872D-421B-ADF4-17EB81352ABA}">
      <dgm:prSet/>
      <dgm:spPr/>
      <dgm:t>
        <a:bodyPr/>
        <a:lstStyle/>
        <a:p>
          <a:endParaRPr lang="en-US"/>
        </a:p>
      </dgm:t>
    </dgm:pt>
    <dgm:pt modelId="{8E6C2B28-DE5D-40B4-9F15-EF50FA6E8A91}">
      <dgm:prSet/>
      <dgm:spPr/>
      <dgm:t>
        <a:bodyPr/>
        <a:lstStyle/>
        <a:p>
          <a:r>
            <a:rPr lang="en-US" dirty="0"/>
            <a:t>Withdrawn Courses</a:t>
          </a:r>
        </a:p>
      </dgm:t>
    </dgm:pt>
    <dgm:pt modelId="{DE18EAD1-0A34-4AC8-A8B9-9DCD4B157F28}" type="parTrans" cxnId="{3D24088B-435F-4D16-A26E-CEEB3E2E2ADD}">
      <dgm:prSet/>
      <dgm:spPr/>
      <dgm:t>
        <a:bodyPr/>
        <a:lstStyle/>
        <a:p>
          <a:endParaRPr lang="en-US"/>
        </a:p>
      </dgm:t>
    </dgm:pt>
    <dgm:pt modelId="{1B56616E-EE58-4320-AD98-E44A9BC98643}" type="sibTrans" cxnId="{3D24088B-435F-4D16-A26E-CEEB3E2E2ADD}">
      <dgm:prSet/>
      <dgm:spPr/>
      <dgm:t>
        <a:bodyPr/>
        <a:lstStyle/>
        <a:p>
          <a:endParaRPr lang="en-US"/>
        </a:p>
      </dgm:t>
    </dgm:pt>
    <dgm:pt modelId="{22653868-C44F-420C-903C-BDCCD65FC897}">
      <dgm:prSet phldr="0"/>
      <dgm:spPr/>
      <dgm:t>
        <a:bodyPr/>
        <a:lstStyle/>
        <a:p>
          <a:pPr rtl="0"/>
          <a:r>
            <a:rPr lang="en-US" dirty="0">
              <a:latin typeface="+mj-lt"/>
            </a:rPr>
            <a:t>International Surcharge</a:t>
          </a:r>
        </a:p>
      </dgm:t>
    </dgm:pt>
    <dgm:pt modelId="{0D27D382-587F-4E45-B4DC-EB8669075B50}" type="parTrans" cxnId="{08DFC12F-6F97-4735-924A-6C4CB4C640EB}">
      <dgm:prSet/>
      <dgm:spPr/>
      <dgm:t>
        <a:bodyPr/>
        <a:lstStyle/>
        <a:p>
          <a:endParaRPr lang="en-US"/>
        </a:p>
      </dgm:t>
    </dgm:pt>
    <dgm:pt modelId="{596300B7-C0A7-4BD6-B998-018B9E230476}" type="sibTrans" cxnId="{08DFC12F-6F97-4735-924A-6C4CB4C640EB}">
      <dgm:prSet/>
      <dgm:spPr/>
      <dgm:t>
        <a:bodyPr/>
        <a:lstStyle/>
        <a:p>
          <a:endParaRPr lang="en-US"/>
        </a:p>
      </dgm:t>
    </dgm:pt>
    <dgm:pt modelId="{427E634A-99D5-48C0-8116-CCD98D55FC42}" type="pres">
      <dgm:prSet presAssocID="{5150BD19-8ED4-4321-9571-BDEA5A12F300}" presName="linear" presStyleCnt="0">
        <dgm:presLayoutVars>
          <dgm:animLvl val="lvl"/>
          <dgm:resizeHandles val="exact"/>
        </dgm:presLayoutVars>
      </dgm:prSet>
      <dgm:spPr/>
    </dgm:pt>
    <dgm:pt modelId="{7CD34E31-E34A-4E8F-808D-AC27AB183171}" type="pres">
      <dgm:prSet presAssocID="{BB63BA5D-22CA-44F4-8621-59F40E83687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CDB0619-497C-495C-8781-A2F133872EED}" type="pres">
      <dgm:prSet presAssocID="{A36D1F47-D662-49A9-8D7A-5DC03A1F4C49}" presName="spacer" presStyleCnt="0"/>
      <dgm:spPr/>
    </dgm:pt>
    <dgm:pt modelId="{3F5C8892-A0F0-4DC4-A139-A7554E06EA32}" type="pres">
      <dgm:prSet presAssocID="{D0DC02B2-6C6D-4587-93CE-FF87E572691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DE841C7-0A38-469F-AEDD-14EB187581BB}" type="pres">
      <dgm:prSet presAssocID="{1AE2E040-CA08-468A-BF0E-3108E3C23B33}" presName="spacer" presStyleCnt="0"/>
      <dgm:spPr/>
    </dgm:pt>
    <dgm:pt modelId="{A65DAA2D-61DB-448F-B2AF-840DEEBA8E4A}" type="pres">
      <dgm:prSet presAssocID="{85975ADB-1DDB-4D0F-8C51-046584C0FD8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71A672D-4A79-447F-B663-0DBE47557B0A}" type="pres">
      <dgm:prSet presAssocID="{306A6B31-7DA0-4009-A154-F6F2405F9DC5}" presName="spacer" presStyleCnt="0"/>
      <dgm:spPr/>
    </dgm:pt>
    <dgm:pt modelId="{2FBD42A7-DEED-4811-9C96-F027E486DF28}" type="pres">
      <dgm:prSet presAssocID="{8E6C2B28-DE5D-40B4-9F15-EF50FA6E8A9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5251598-12A9-4977-875C-BABAAB3AE17A}" type="pres">
      <dgm:prSet presAssocID="{1B56616E-EE58-4320-AD98-E44A9BC98643}" presName="spacer" presStyleCnt="0"/>
      <dgm:spPr/>
    </dgm:pt>
    <dgm:pt modelId="{D4C3A94C-6188-4624-A0B0-025C2B4572AE}" type="pres">
      <dgm:prSet presAssocID="{22653868-C44F-420C-903C-BDCCD65FC89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7E2601D-155E-495F-871C-D976D4C9663C}" type="presOf" srcId="{5150BD19-8ED4-4321-9571-BDEA5A12F300}" destId="{427E634A-99D5-48C0-8116-CCD98D55FC42}" srcOrd="0" destOrd="0" presId="urn:microsoft.com/office/officeart/2005/8/layout/vList2"/>
    <dgm:cxn modelId="{08DFC12F-6F97-4735-924A-6C4CB4C640EB}" srcId="{5150BD19-8ED4-4321-9571-BDEA5A12F300}" destId="{22653868-C44F-420C-903C-BDCCD65FC897}" srcOrd="4" destOrd="0" parTransId="{0D27D382-587F-4E45-B4DC-EB8669075B50}" sibTransId="{596300B7-C0A7-4BD6-B998-018B9E230476}"/>
    <dgm:cxn modelId="{B5C07F31-872D-421B-ADF4-17EB81352ABA}" srcId="{5150BD19-8ED4-4321-9571-BDEA5A12F300}" destId="{85975ADB-1DDB-4D0F-8C51-046584C0FD8B}" srcOrd="2" destOrd="0" parTransId="{1B0F531A-15B3-4483-B59A-314A8BE7E114}" sibTransId="{306A6B31-7DA0-4009-A154-F6F2405F9DC5}"/>
    <dgm:cxn modelId="{99277662-F6CB-483E-908A-FC7C37EA2E3C}" srcId="{5150BD19-8ED4-4321-9571-BDEA5A12F300}" destId="{D0DC02B2-6C6D-4587-93CE-FF87E572691B}" srcOrd="1" destOrd="0" parTransId="{AA421EEE-4E37-46C0-A140-5A46C78A0190}" sibTransId="{1AE2E040-CA08-468A-BF0E-3108E3C23B33}"/>
    <dgm:cxn modelId="{3AFE9151-4F50-47CD-ACF3-6520E7114BA7}" type="presOf" srcId="{D0DC02B2-6C6D-4587-93CE-FF87E572691B}" destId="{3F5C8892-A0F0-4DC4-A139-A7554E06EA32}" srcOrd="0" destOrd="0" presId="urn:microsoft.com/office/officeart/2005/8/layout/vList2"/>
    <dgm:cxn modelId="{3D24088B-435F-4D16-A26E-CEEB3E2E2ADD}" srcId="{5150BD19-8ED4-4321-9571-BDEA5A12F300}" destId="{8E6C2B28-DE5D-40B4-9F15-EF50FA6E8A91}" srcOrd="3" destOrd="0" parTransId="{DE18EAD1-0A34-4AC8-A8B9-9DCD4B157F28}" sibTransId="{1B56616E-EE58-4320-AD98-E44A9BC98643}"/>
    <dgm:cxn modelId="{E2D0B191-1FB4-4962-AA71-126B87D772C1}" type="presOf" srcId="{22653868-C44F-420C-903C-BDCCD65FC897}" destId="{D4C3A94C-6188-4624-A0B0-025C2B4572AE}" srcOrd="0" destOrd="0" presId="urn:microsoft.com/office/officeart/2005/8/layout/vList2"/>
    <dgm:cxn modelId="{B96865C3-33D2-4F77-9559-2341213F0CBB}" srcId="{5150BD19-8ED4-4321-9571-BDEA5A12F300}" destId="{BB63BA5D-22CA-44F4-8621-59F40E836872}" srcOrd="0" destOrd="0" parTransId="{F167A777-1767-414C-8745-68D6A875CE17}" sibTransId="{A36D1F47-D662-49A9-8D7A-5DC03A1F4C49}"/>
    <dgm:cxn modelId="{E942C2C8-4C45-4063-943E-73543DAF9191}" type="presOf" srcId="{85975ADB-1DDB-4D0F-8C51-046584C0FD8B}" destId="{A65DAA2D-61DB-448F-B2AF-840DEEBA8E4A}" srcOrd="0" destOrd="0" presId="urn:microsoft.com/office/officeart/2005/8/layout/vList2"/>
    <dgm:cxn modelId="{105910F7-3BC4-462C-936E-457C831203B6}" type="presOf" srcId="{8E6C2B28-DE5D-40B4-9F15-EF50FA6E8A91}" destId="{2FBD42A7-DEED-4811-9C96-F027E486DF28}" srcOrd="0" destOrd="0" presId="urn:microsoft.com/office/officeart/2005/8/layout/vList2"/>
    <dgm:cxn modelId="{CB95D5FA-FDAE-4D97-846A-997E3222B8D4}" type="presOf" srcId="{BB63BA5D-22CA-44F4-8621-59F40E836872}" destId="{7CD34E31-E34A-4E8F-808D-AC27AB183171}" srcOrd="0" destOrd="0" presId="urn:microsoft.com/office/officeart/2005/8/layout/vList2"/>
    <dgm:cxn modelId="{E2EE00DC-9A03-4B1F-BFA1-2E41F04AA5C4}" type="presParOf" srcId="{427E634A-99D5-48C0-8116-CCD98D55FC42}" destId="{7CD34E31-E34A-4E8F-808D-AC27AB183171}" srcOrd="0" destOrd="0" presId="urn:microsoft.com/office/officeart/2005/8/layout/vList2"/>
    <dgm:cxn modelId="{F1FF98E9-1209-40E0-8B29-F12D36066515}" type="presParOf" srcId="{427E634A-99D5-48C0-8116-CCD98D55FC42}" destId="{DCDB0619-497C-495C-8781-A2F133872EED}" srcOrd="1" destOrd="0" presId="urn:microsoft.com/office/officeart/2005/8/layout/vList2"/>
    <dgm:cxn modelId="{CFE4DEF0-7BE0-4FA4-B2B7-4F0A3C8D9C68}" type="presParOf" srcId="{427E634A-99D5-48C0-8116-CCD98D55FC42}" destId="{3F5C8892-A0F0-4DC4-A139-A7554E06EA32}" srcOrd="2" destOrd="0" presId="urn:microsoft.com/office/officeart/2005/8/layout/vList2"/>
    <dgm:cxn modelId="{AB61C122-6F3A-4962-B129-16095BE58C44}" type="presParOf" srcId="{427E634A-99D5-48C0-8116-CCD98D55FC42}" destId="{2DE841C7-0A38-469F-AEDD-14EB187581BB}" srcOrd="3" destOrd="0" presId="urn:microsoft.com/office/officeart/2005/8/layout/vList2"/>
    <dgm:cxn modelId="{65732EDA-C48A-4C3F-9471-656295DBDE97}" type="presParOf" srcId="{427E634A-99D5-48C0-8116-CCD98D55FC42}" destId="{A65DAA2D-61DB-448F-B2AF-840DEEBA8E4A}" srcOrd="4" destOrd="0" presId="urn:microsoft.com/office/officeart/2005/8/layout/vList2"/>
    <dgm:cxn modelId="{2F16E0BC-4102-4F2C-9FCD-89EDAA29B731}" type="presParOf" srcId="{427E634A-99D5-48C0-8116-CCD98D55FC42}" destId="{571A672D-4A79-447F-B663-0DBE47557B0A}" srcOrd="5" destOrd="0" presId="urn:microsoft.com/office/officeart/2005/8/layout/vList2"/>
    <dgm:cxn modelId="{F0BA11AF-7E34-44B4-9A00-410EC9CD5BDF}" type="presParOf" srcId="{427E634A-99D5-48C0-8116-CCD98D55FC42}" destId="{2FBD42A7-DEED-4811-9C96-F027E486DF28}" srcOrd="6" destOrd="0" presId="urn:microsoft.com/office/officeart/2005/8/layout/vList2"/>
    <dgm:cxn modelId="{5D99163C-0B1D-4790-9244-275893A43789}" type="presParOf" srcId="{427E634A-99D5-48C0-8116-CCD98D55FC42}" destId="{D5251598-12A9-4977-875C-BABAAB3AE17A}" srcOrd="7" destOrd="0" presId="urn:microsoft.com/office/officeart/2005/8/layout/vList2"/>
    <dgm:cxn modelId="{CA50F798-D5E4-4C1D-BA50-8A095C95C8D2}" type="presParOf" srcId="{427E634A-99D5-48C0-8116-CCD98D55FC42}" destId="{D4C3A94C-6188-4624-A0B0-025C2B4572A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90AA15-8E6D-4CC0-A444-4258D364ABC0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6A5D31-6298-47C0-A7A0-3AE1329A29A9}">
      <dgm:prSet/>
      <dgm:spPr/>
      <dgm:t>
        <a:bodyPr/>
        <a:lstStyle/>
        <a:p>
          <a:r>
            <a:rPr lang="en-US" dirty="0"/>
            <a:t>Health Insurance - Select Yes or No Tuition Benefit Form</a:t>
          </a:r>
        </a:p>
      </dgm:t>
    </dgm:pt>
    <dgm:pt modelId="{C3568EAC-76BF-4172-AFB4-993BD25C0805}" type="parTrans" cxnId="{D94649D6-EFAD-461F-98AE-3923F13AFDAD}">
      <dgm:prSet/>
      <dgm:spPr/>
      <dgm:t>
        <a:bodyPr/>
        <a:lstStyle/>
        <a:p>
          <a:endParaRPr lang="en-US"/>
        </a:p>
      </dgm:t>
    </dgm:pt>
    <dgm:pt modelId="{E234729D-3998-426E-AA41-C52B4CBCF23E}" type="sibTrans" cxnId="{D94649D6-EFAD-461F-98AE-3923F13AFDAD}">
      <dgm:prSet/>
      <dgm:spPr/>
      <dgm:t>
        <a:bodyPr/>
        <a:lstStyle/>
        <a:p>
          <a:endParaRPr lang="en-US"/>
        </a:p>
      </dgm:t>
    </dgm:pt>
    <dgm:pt modelId="{76C5013B-4DF8-4D7F-9326-F6CEE0A2FC96}">
      <dgm:prSet/>
      <dgm:spPr/>
      <dgm:t>
        <a:bodyPr/>
        <a:lstStyle/>
        <a:p>
          <a:r>
            <a:rPr lang="en-US" dirty="0"/>
            <a:t>100% covered if on Tuition Benefit </a:t>
          </a:r>
        </a:p>
      </dgm:t>
    </dgm:pt>
    <dgm:pt modelId="{D8441EB2-1D70-43A0-8DFE-58E812ED6469}" type="parTrans" cxnId="{3D4C2E13-5884-4BFA-A54B-B15188212D19}">
      <dgm:prSet/>
      <dgm:spPr/>
      <dgm:t>
        <a:bodyPr/>
        <a:lstStyle/>
        <a:p>
          <a:endParaRPr lang="en-US"/>
        </a:p>
      </dgm:t>
    </dgm:pt>
    <dgm:pt modelId="{79EDC0EC-32E2-4F5F-B35C-3A9359B57E4B}" type="sibTrans" cxnId="{3D4C2E13-5884-4BFA-A54B-B15188212D19}">
      <dgm:prSet/>
      <dgm:spPr/>
      <dgm:t>
        <a:bodyPr/>
        <a:lstStyle/>
        <a:p>
          <a:endParaRPr lang="en-US"/>
        </a:p>
      </dgm:t>
    </dgm:pt>
    <dgm:pt modelId="{05B149EC-D870-4056-962A-C12CF794257C}">
      <dgm:prSet/>
      <dgm:spPr/>
      <dgm:t>
        <a:bodyPr/>
        <a:lstStyle/>
        <a:p>
          <a:r>
            <a:rPr lang="en-US" dirty="0"/>
            <a:t>Receive email instructions to set-up and use United Health Insurance once enrolled</a:t>
          </a:r>
        </a:p>
      </dgm:t>
    </dgm:pt>
    <dgm:pt modelId="{8934E9AB-D0AB-4A96-8B0C-C4CBC4DAF799}" type="parTrans" cxnId="{1E9E4232-776C-46E3-92FD-E8654E862AD0}">
      <dgm:prSet/>
      <dgm:spPr/>
      <dgm:t>
        <a:bodyPr/>
        <a:lstStyle/>
        <a:p>
          <a:endParaRPr lang="en-US"/>
        </a:p>
      </dgm:t>
    </dgm:pt>
    <dgm:pt modelId="{64A8365F-B569-4196-9777-2D28DF5646FA}" type="sibTrans" cxnId="{1E9E4232-776C-46E3-92FD-E8654E862AD0}">
      <dgm:prSet/>
      <dgm:spPr/>
      <dgm:t>
        <a:bodyPr/>
        <a:lstStyle/>
        <a:p>
          <a:endParaRPr lang="en-US"/>
        </a:p>
      </dgm:t>
    </dgm:pt>
    <dgm:pt modelId="{0CA0F1F0-84A5-40D3-B747-ADB8C4008665}" type="pres">
      <dgm:prSet presAssocID="{2A90AA15-8E6D-4CC0-A444-4258D364ABC0}" presName="diagram" presStyleCnt="0">
        <dgm:presLayoutVars>
          <dgm:dir/>
          <dgm:resizeHandles val="exact"/>
        </dgm:presLayoutVars>
      </dgm:prSet>
      <dgm:spPr/>
    </dgm:pt>
    <dgm:pt modelId="{9EEDF437-DF8D-4EB0-9580-29659350A219}" type="pres">
      <dgm:prSet presAssocID="{6D6A5D31-6298-47C0-A7A0-3AE1329A29A9}" presName="node" presStyleLbl="node1" presStyleIdx="0" presStyleCnt="3">
        <dgm:presLayoutVars>
          <dgm:bulletEnabled val="1"/>
        </dgm:presLayoutVars>
      </dgm:prSet>
      <dgm:spPr/>
    </dgm:pt>
    <dgm:pt modelId="{45994F5F-9B90-445A-900C-1B95A5A8A9BA}" type="pres">
      <dgm:prSet presAssocID="{E234729D-3998-426E-AA41-C52B4CBCF23E}" presName="sibTrans" presStyleCnt="0"/>
      <dgm:spPr/>
    </dgm:pt>
    <dgm:pt modelId="{C4BC496D-00AC-4FEB-8762-03F78EAF9BFB}" type="pres">
      <dgm:prSet presAssocID="{76C5013B-4DF8-4D7F-9326-F6CEE0A2FC96}" presName="node" presStyleLbl="node1" presStyleIdx="1" presStyleCnt="3">
        <dgm:presLayoutVars>
          <dgm:bulletEnabled val="1"/>
        </dgm:presLayoutVars>
      </dgm:prSet>
      <dgm:spPr/>
    </dgm:pt>
    <dgm:pt modelId="{1EBF963F-42E9-4B84-84C0-E62549AD53CE}" type="pres">
      <dgm:prSet presAssocID="{79EDC0EC-32E2-4F5F-B35C-3A9359B57E4B}" presName="sibTrans" presStyleCnt="0"/>
      <dgm:spPr/>
    </dgm:pt>
    <dgm:pt modelId="{9AB239F7-5BC6-48B0-9649-1882B3D4C3C2}" type="pres">
      <dgm:prSet presAssocID="{05B149EC-D870-4056-962A-C12CF794257C}" presName="node" presStyleLbl="node1" presStyleIdx="2" presStyleCnt="3">
        <dgm:presLayoutVars>
          <dgm:bulletEnabled val="1"/>
        </dgm:presLayoutVars>
      </dgm:prSet>
      <dgm:spPr/>
    </dgm:pt>
  </dgm:ptLst>
  <dgm:cxnLst>
    <dgm:cxn modelId="{3D4C2E13-5884-4BFA-A54B-B15188212D19}" srcId="{2A90AA15-8E6D-4CC0-A444-4258D364ABC0}" destId="{76C5013B-4DF8-4D7F-9326-F6CEE0A2FC96}" srcOrd="1" destOrd="0" parTransId="{D8441EB2-1D70-43A0-8DFE-58E812ED6469}" sibTransId="{79EDC0EC-32E2-4F5F-B35C-3A9359B57E4B}"/>
    <dgm:cxn modelId="{1E9E4232-776C-46E3-92FD-E8654E862AD0}" srcId="{2A90AA15-8E6D-4CC0-A444-4258D364ABC0}" destId="{05B149EC-D870-4056-962A-C12CF794257C}" srcOrd="2" destOrd="0" parTransId="{8934E9AB-D0AB-4A96-8B0C-C4CBC4DAF799}" sibTransId="{64A8365F-B569-4196-9777-2D28DF5646FA}"/>
    <dgm:cxn modelId="{4AF77571-1FDB-49E9-B9D1-0E2FAD410A6E}" type="presOf" srcId="{76C5013B-4DF8-4D7F-9326-F6CEE0A2FC96}" destId="{C4BC496D-00AC-4FEB-8762-03F78EAF9BFB}" srcOrd="0" destOrd="0" presId="urn:microsoft.com/office/officeart/2005/8/layout/default"/>
    <dgm:cxn modelId="{25DA4687-B6AE-4071-9BDC-D49B1A1E7487}" type="presOf" srcId="{2A90AA15-8E6D-4CC0-A444-4258D364ABC0}" destId="{0CA0F1F0-84A5-40D3-B747-ADB8C4008665}" srcOrd="0" destOrd="0" presId="urn:microsoft.com/office/officeart/2005/8/layout/default"/>
    <dgm:cxn modelId="{6626D2CF-6A9F-45FC-BAE5-B220641D2D33}" type="presOf" srcId="{6D6A5D31-6298-47C0-A7A0-3AE1329A29A9}" destId="{9EEDF437-DF8D-4EB0-9580-29659350A219}" srcOrd="0" destOrd="0" presId="urn:microsoft.com/office/officeart/2005/8/layout/default"/>
    <dgm:cxn modelId="{D94649D6-EFAD-461F-98AE-3923F13AFDAD}" srcId="{2A90AA15-8E6D-4CC0-A444-4258D364ABC0}" destId="{6D6A5D31-6298-47C0-A7A0-3AE1329A29A9}" srcOrd="0" destOrd="0" parTransId="{C3568EAC-76BF-4172-AFB4-993BD25C0805}" sibTransId="{E234729D-3998-426E-AA41-C52B4CBCF23E}"/>
    <dgm:cxn modelId="{BFD48FE6-6B43-4AAD-BFFA-26ECE7FB6DFA}" type="presOf" srcId="{05B149EC-D870-4056-962A-C12CF794257C}" destId="{9AB239F7-5BC6-48B0-9649-1882B3D4C3C2}" srcOrd="0" destOrd="0" presId="urn:microsoft.com/office/officeart/2005/8/layout/default"/>
    <dgm:cxn modelId="{FDB9C560-6423-4C92-8ADD-F46871C8B1E2}" type="presParOf" srcId="{0CA0F1F0-84A5-40D3-B747-ADB8C4008665}" destId="{9EEDF437-DF8D-4EB0-9580-29659350A219}" srcOrd="0" destOrd="0" presId="urn:microsoft.com/office/officeart/2005/8/layout/default"/>
    <dgm:cxn modelId="{49556B82-5178-41E7-8028-F419D6D67F4F}" type="presParOf" srcId="{0CA0F1F0-84A5-40D3-B747-ADB8C4008665}" destId="{45994F5F-9B90-445A-900C-1B95A5A8A9BA}" srcOrd="1" destOrd="0" presId="urn:microsoft.com/office/officeart/2005/8/layout/default"/>
    <dgm:cxn modelId="{5196F88D-4AC6-4642-9493-64C347F27559}" type="presParOf" srcId="{0CA0F1F0-84A5-40D3-B747-ADB8C4008665}" destId="{C4BC496D-00AC-4FEB-8762-03F78EAF9BFB}" srcOrd="2" destOrd="0" presId="urn:microsoft.com/office/officeart/2005/8/layout/default"/>
    <dgm:cxn modelId="{7CEB7392-D91A-4790-9BD9-AE00948F3706}" type="presParOf" srcId="{0CA0F1F0-84A5-40D3-B747-ADB8C4008665}" destId="{1EBF963F-42E9-4B84-84C0-E62549AD53CE}" srcOrd="3" destOrd="0" presId="urn:microsoft.com/office/officeart/2005/8/layout/default"/>
    <dgm:cxn modelId="{58CB6A8D-BF5B-4A01-A17B-74C6886C7BDB}" type="presParOf" srcId="{0CA0F1F0-84A5-40D3-B747-ADB8C4008665}" destId="{9AB239F7-5BC6-48B0-9649-1882B3D4C3C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927DF-860B-4C03-A4FF-6C21CA38FAAC}">
      <dsp:nvSpPr>
        <dsp:cNvPr id="0" name=""/>
        <dsp:cNvSpPr/>
      </dsp:nvSpPr>
      <dsp:spPr>
        <a:xfrm>
          <a:off x="0" y="2077"/>
          <a:ext cx="669274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498C2F-DBAE-4B68-99D6-9323977BAB51}">
      <dsp:nvSpPr>
        <dsp:cNvPr id="0" name=""/>
        <dsp:cNvSpPr/>
      </dsp:nvSpPr>
      <dsp:spPr>
        <a:xfrm>
          <a:off x="0" y="2077"/>
          <a:ext cx="6692748" cy="1416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 err="1">
              <a:solidFill>
                <a:schemeClr val="accent6"/>
              </a:solidFill>
            </a:rPr>
            <a:t>UMail</a:t>
          </a:r>
          <a:r>
            <a:rPr lang="en-US" sz="4300" kern="1200" dirty="0">
              <a:solidFill>
                <a:schemeClr val="accent6"/>
              </a:solidFill>
            </a:rPr>
            <a:t> </a:t>
          </a:r>
          <a:r>
            <a:rPr lang="en-US" sz="4300" kern="1200" dirty="0"/>
            <a:t>– ECE Grad Student Newsletter</a:t>
          </a:r>
          <a:endParaRPr lang="en-US" sz="4300" kern="1200" dirty="0">
            <a:solidFill>
              <a:schemeClr val="accent6"/>
            </a:solidFill>
          </a:endParaRPr>
        </a:p>
      </dsp:txBody>
      <dsp:txXfrm>
        <a:off x="0" y="2077"/>
        <a:ext cx="6692748" cy="1416956"/>
      </dsp:txXfrm>
    </dsp:sp>
    <dsp:sp modelId="{FEC28300-F656-4D7F-A5B9-4F37807F9308}">
      <dsp:nvSpPr>
        <dsp:cNvPr id="0" name=""/>
        <dsp:cNvSpPr/>
      </dsp:nvSpPr>
      <dsp:spPr>
        <a:xfrm>
          <a:off x="0" y="1419033"/>
          <a:ext cx="6692748" cy="0"/>
        </a:xfrm>
        <a:prstGeom prst="line">
          <a:avLst/>
        </a:prstGeom>
        <a:gradFill rotWithShape="0">
          <a:gsLst>
            <a:gs pos="0">
              <a:schemeClr val="accent2">
                <a:hueOff val="-716791"/>
                <a:satOff val="-17272"/>
                <a:lumOff val="-10393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-716791"/>
                <a:satOff val="-17272"/>
                <a:lumOff val="-10393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716791"/>
              <a:satOff val="-17272"/>
              <a:lumOff val="-103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0AB61B-C5E8-4B42-85FF-223991D70E01}">
      <dsp:nvSpPr>
        <dsp:cNvPr id="0" name=""/>
        <dsp:cNvSpPr/>
      </dsp:nvSpPr>
      <dsp:spPr>
        <a:xfrm>
          <a:off x="0" y="1419033"/>
          <a:ext cx="6692748" cy="1416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solidFill>
                <a:srgbClr val="7030A0"/>
              </a:solidFill>
            </a:rPr>
            <a:t>discord</a:t>
          </a:r>
          <a:r>
            <a:rPr lang="en-US" sz="4300" kern="1200" dirty="0">
              <a:solidFill>
                <a:schemeClr val="tx1"/>
              </a:solidFill>
            </a:rPr>
            <a:t>.gg/TMjhuDCCfy</a:t>
          </a:r>
        </a:p>
      </dsp:txBody>
      <dsp:txXfrm>
        <a:off x="0" y="1419033"/>
        <a:ext cx="6692748" cy="1416956"/>
      </dsp:txXfrm>
    </dsp:sp>
    <dsp:sp modelId="{0CF9F0F0-55B7-45FE-9B03-1046E898F0C8}">
      <dsp:nvSpPr>
        <dsp:cNvPr id="0" name=""/>
        <dsp:cNvSpPr/>
      </dsp:nvSpPr>
      <dsp:spPr>
        <a:xfrm>
          <a:off x="0" y="2835990"/>
          <a:ext cx="6692748" cy="0"/>
        </a:xfrm>
        <a:prstGeom prst="line">
          <a:avLst/>
        </a:prstGeom>
        <a:gradFill rotWithShape="0">
          <a:gsLst>
            <a:gs pos="0">
              <a:schemeClr val="accent2">
                <a:hueOff val="-1433582"/>
                <a:satOff val="-34544"/>
                <a:lumOff val="-20785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-1433582"/>
                <a:satOff val="-34544"/>
                <a:lumOff val="-20785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433582"/>
              <a:satOff val="-34544"/>
              <a:lumOff val="-2078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B7B34F-F266-452F-92CE-B08068E0B5A7}">
      <dsp:nvSpPr>
        <dsp:cNvPr id="0" name=""/>
        <dsp:cNvSpPr/>
      </dsp:nvSpPr>
      <dsp:spPr>
        <a:xfrm>
          <a:off x="0" y="2835990"/>
          <a:ext cx="6692748" cy="1416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solidFill>
                <a:srgbClr val="002060"/>
              </a:solidFill>
            </a:rPr>
            <a:t>instagram.</a:t>
          </a:r>
          <a:r>
            <a:rPr lang="en-US" sz="4300" kern="1200" dirty="0"/>
            <a:t>com/</a:t>
          </a:r>
          <a:r>
            <a:rPr lang="en-US" sz="4300" kern="1200" dirty="0" err="1"/>
            <a:t>uofuece</a:t>
          </a:r>
          <a:r>
            <a:rPr lang="en-US" sz="4300" kern="1200" dirty="0"/>
            <a:t> </a:t>
          </a:r>
        </a:p>
      </dsp:txBody>
      <dsp:txXfrm>
        <a:off x="0" y="2835990"/>
        <a:ext cx="6692748" cy="1416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7500E-53B9-4564-B893-1F53D545DFD8}">
      <dsp:nvSpPr>
        <dsp:cNvPr id="0" name=""/>
        <dsp:cNvSpPr/>
      </dsp:nvSpPr>
      <dsp:spPr>
        <a:xfrm rot="5400000">
          <a:off x="485981" y="1604301"/>
          <a:ext cx="1463642" cy="243546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CE34D-4117-4A4B-AC5D-5D400CBB75D0}">
      <dsp:nvSpPr>
        <dsp:cNvPr id="0" name=""/>
        <dsp:cNvSpPr/>
      </dsp:nvSpPr>
      <dsp:spPr>
        <a:xfrm>
          <a:off x="241663" y="2331981"/>
          <a:ext cx="2198753" cy="192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~Year 2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Complete coursework requirements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Form supervisory committee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QUALIFYING EXAM</a:t>
          </a:r>
        </a:p>
      </dsp:txBody>
      <dsp:txXfrm>
        <a:off x="241663" y="2331981"/>
        <a:ext cx="2198753" cy="1927336"/>
      </dsp:txXfrm>
    </dsp:sp>
    <dsp:sp modelId="{B4671002-0450-41DC-88EE-745DA63B2FA9}">
      <dsp:nvSpPr>
        <dsp:cNvPr id="0" name=""/>
        <dsp:cNvSpPr/>
      </dsp:nvSpPr>
      <dsp:spPr>
        <a:xfrm>
          <a:off x="2025558" y="1424999"/>
          <a:ext cx="414859" cy="414859"/>
        </a:xfrm>
        <a:prstGeom prst="triangle">
          <a:avLst>
            <a:gd name="adj" fmla="val 100000"/>
          </a:avLst>
        </a:prstGeom>
        <a:solidFill>
          <a:schemeClr val="accent3">
            <a:hueOff val="112479"/>
            <a:satOff val="5757"/>
            <a:lumOff val="2418"/>
            <a:alphaOff val="0"/>
          </a:schemeClr>
        </a:solidFill>
        <a:ln w="15875" cap="flat" cmpd="sng" algn="ctr">
          <a:solidFill>
            <a:schemeClr val="accent3">
              <a:hueOff val="112479"/>
              <a:satOff val="5757"/>
              <a:lumOff val="24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4FA2AE-8CD2-4308-B932-966BBECA9780}">
      <dsp:nvSpPr>
        <dsp:cNvPr id="0" name=""/>
        <dsp:cNvSpPr/>
      </dsp:nvSpPr>
      <dsp:spPr>
        <a:xfrm rot="5400000">
          <a:off x="3177686" y="938236"/>
          <a:ext cx="1463642" cy="243546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224959"/>
            <a:satOff val="11515"/>
            <a:lumOff val="4837"/>
            <a:alphaOff val="0"/>
          </a:schemeClr>
        </a:solidFill>
        <a:ln w="15875" cap="flat" cmpd="sng" algn="ctr">
          <a:solidFill>
            <a:schemeClr val="accent3">
              <a:hueOff val="224959"/>
              <a:satOff val="11515"/>
              <a:lumOff val="48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9727C-ACFB-47AC-A529-9EFF2846E23D}">
      <dsp:nvSpPr>
        <dsp:cNvPr id="0" name=""/>
        <dsp:cNvSpPr/>
      </dsp:nvSpPr>
      <dsp:spPr>
        <a:xfrm>
          <a:off x="2933368" y="1665916"/>
          <a:ext cx="2198753" cy="192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~Year 3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1</a:t>
          </a:r>
          <a:r>
            <a:rPr lang="en-US" sz="2400" kern="1200" baseline="30000" dirty="0"/>
            <a:t>st</a:t>
          </a:r>
          <a:r>
            <a:rPr lang="en-US" sz="2400" kern="1200" dirty="0"/>
            <a:t> submitted journal article</a:t>
          </a:r>
        </a:p>
      </dsp:txBody>
      <dsp:txXfrm>
        <a:off x="2933368" y="1665916"/>
        <a:ext cx="2198753" cy="1927336"/>
      </dsp:txXfrm>
    </dsp:sp>
    <dsp:sp modelId="{D2DE9529-4265-459C-8B9A-46E87DC7E978}">
      <dsp:nvSpPr>
        <dsp:cNvPr id="0" name=""/>
        <dsp:cNvSpPr/>
      </dsp:nvSpPr>
      <dsp:spPr>
        <a:xfrm>
          <a:off x="4717262" y="758934"/>
          <a:ext cx="414859" cy="414859"/>
        </a:xfrm>
        <a:prstGeom prst="triangle">
          <a:avLst>
            <a:gd name="adj" fmla="val 100000"/>
          </a:avLst>
        </a:prstGeom>
        <a:solidFill>
          <a:schemeClr val="accent3">
            <a:hueOff val="337438"/>
            <a:satOff val="17272"/>
            <a:lumOff val="7255"/>
            <a:alphaOff val="0"/>
          </a:schemeClr>
        </a:solidFill>
        <a:ln w="15875" cap="flat" cmpd="sng" algn="ctr">
          <a:solidFill>
            <a:schemeClr val="accent3">
              <a:hueOff val="337438"/>
              <a:satOff val="17272"/>
              <a:lumOff val="7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4C9EC7-E910-4DE7-8518-03624C46DF1A}">
      <dsp:nvSpPr>
        <dsp:cNvPr id="0" name=""/>
        <dsp:cNvSpPr/>
      </dsp:nvSpPr>
      <dsp:spPr>
        <a:xfrm rot="5400000">
          <a:off x="5869390" y="272171"/>
          <a:ext cx="1463642" cy="243546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449917"/>
            <a:satOff val="23029"/>
            <a:lumOff val="9673"/>
            <a:alphaOff val="0"/>
          </a:schemeClr>
        </a:solidFill>
        <a:ln w="15875" cap="flat" cmpd="sng" algn="ctr">
          <a:solidFill>
            <a:schemeClr val="accent3">
              <a:hueOff val="449917"/>
              <a:satOff val="23029"/>
              <a:lumOff val="96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1D340-7F25-412B-8A05-ECEAA4E229AA}">
      <dsp:nvSpPr>
        <dsp:cNvPr id="0" name=""/>
        <dsp:cNvSpPr/>
      </dsp:nvSpPr>
      <dsp:spPr>
        <a:xfrm>
          <a:off x="5625072" y="999851"/>
          <a:ext cx="2198753" cy="192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~ Year 4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2</a:t>
          </a:r>
          <a:r>
            <a:rPr lang="en-US" sz="2400" kern="1200" baseline="30000" dirty="0"/>
            <a:t>nd</a:t>
          </a:r>
          <a:r>
            <a:rPr lang="en-US" sz="2400" kern="1200" dirty="0"/>
            <a:t> submitted journal article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PROPOSAL</a:t>
          </a:r>
        </a:p>
      </dsp:txBody>
      <dsp:txXfrm>
        <a:off x="5625072" y="999851"/>
        <a:ext cx="2198753" cy="1927336"/>
      </dsp:txXfrm>
    </dsp:sp>
    <dsp:sp modelId="{418F0E6F-2D51-4873-A0E0-703F2838F795}">
      <dsp:nvSpPr>
        <dsp:cNvPr id="0" name=""/>
        <dsp:cNvSpPr/>
      </dsp:nvSpPr>
      <dsp:spPr>
        <a:xfrm>
          <a:off x="7408967" y="92869"/>
          <a:ext cx="414859" cy="414859"/>
        </a:xfrm>
        <a:prstGeom prst="triangle">
          <a:avLst>
            <a:gd name="adj" fmla="val 100000"/>
          </a:avLst>
        </a:prstGeom>
        <a:solidFill>
          <a:schemeClr val="accent3">
            <a:hueOff val="562397"/>
            <a:satOff val="28787"/>
            <a:lumOff val="12092"/>
            <a:alphaOff val="0"/>
          </a:schemeClr>
        </a:solidFill>
        <a:ln w="15875" cap="flat" cmpd="sng" algn="ctr">
          <a:solidFill>
            <a:schemeClr val="accent3">
              <a:hueOff val="562397"/>
              <a:satOff val="28787"/>
              <a:lumOff val="12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1EBC4-7D8A-44AA-9EED-2E91D52ABAED}">
      <dsp:nvSpPr>
        <dsp:cNvPr id="0" name=""/>
        <dsp:cNvSpPr/>
      </dsp:nvSpPr>
      <dsp:spPr>
        <a:xfrm rot="5400000">
          <a:off x="8561095" y="-393893"/>
          <a:ext cx="1463642" cy="243546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674876"/>
            <a:satOff val="34544"/>
            <a:lumOff val="14510"/>
            <a:alphaOff val="0"/>
          </a:schemeClr>
        </a:solidFill>
        <a:ln w="15875" cap="flat" cmpd="sng" algn="ctr">
          <a:solidFill>
            <a:schemeClr val="accent3">
              <a:hueOff val="674876"/>
              <a:satOff val="34544"/>
              <a:lumOff val="1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591FF-CA68-40AC-88FA-92C88B9BB5F5}">
      <dsp:nvSpPr>
        <dsp:cNvPr id="0" name=""/>
        <dsp:cNvSpPr/>
      </dsp:nvSpPr>
      <dsp:spPr>
        <a:xfrm>
          <a:off x="8316776" y="333786"/>
          <a:ext cx="2198753" cy="192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~Year 5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3</a:t>
          </a:r>
          <a:r>
            <a:rPr lang="en-US" sz="2400" kern="1200" baseline="30000" dirty="0"/>
            <a:t>rd</a:t>
          </a:r>
          <a:r>
            <a:rPr lang="en-US" sz="2400" kern="1200" dirty="0"/>
            <a:t> submitted journal article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DEFENSE!</a:t>
          </a:r>
        </a:p>
      </dsp:txBody>
      <dsp:txXfrm>
        <a:off x="8316776" y="333786"/>
        <a:ext cx="2198753" cy="19273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C45AD-FBE6-4217-B481-0A30B32254C2}">
      <dsp:nvSpPr>
        <dsp:cNvPr id="0" name=""/>
        <dsp:cNvSpPr/>
      </dsp:nvSpPr>
      <dsp:spPr>
        <a:xfrm>
          <a:off x="0" y="10411"/>
          <a:ext cx="9153526" cy="6928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1. You must be on payroll as a RA or TA</a:t>
          </a:r>
        </a:p>
      </dsp:txBody>
      <dsp:txXfrm>
        <a:off x="33820" y="44231"/>
        <a:ext cx="9085886" cy="625170"/>
      </dsp:txXfrm>
    </dsp:sp>
    <dsp:sp modelId="{EBCDBB16-0D3A-4224-9F76-06863DF14FAC}">
      <dsp:nvSpPr>
        <dsp:cNvPr id="0" name=""/>
        <dsp:cNvSpPr/>
      </dsp:nvSpPr>
      <dsp:spPr>
        <a:xfrm>
          <a:off x="0" y="711761"/>
          <a:ext cx="9153526" cy="692810"/>
        </a:xfrm>
        <a:prstGeom prst="roundRect">
          <a:avLst/>
        </a:prstGeom>
        <a:solidFill>
          <a:schemeClr val="accent5">
            <a:hueOff val="-643840"/>
            <a:satOff val="0"/>
            <a:lumOff val="-16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+mj-lt"/>
            </a:rPr>
            <a:t>2. Complete Tuition Benefit form before January 13th</a:t>
          </a:r>
        </a:p>
      </dsp:txBody>
      <dsp:txXfrm>
        <a:off x="33820" y="745581"/>
        <a:ext cx="9085886" cy="625170"/>
      </dsp:txXfrm>
    </dsp:sp>
    <dsp:sp modelId="{1F02028C-B7DC-4DF5-8746-D2EC16777A69}">
      <dsp:nvSpPr>
        <dsp:cNvPr id="0" name=""/>
        <dsp:cNvSpPr/>
      </dsp:nvSpPr>
      <dsp:spPr>
        <a:xfrm>
          <a:off x="0" y="1404571"/>
          <a:ext cx="9153526" cy="1647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624" tIns="30480" rIns="170688" bIns="3048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</a:rPr>
            <a:t>If you have already completed this, great! </a:t>
          </a:r>
          <a:endParaRPr lang="en-US" sz="2400" i="1" kern="1200" dirty="0">
            <a:latin typeface="+mj-lt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</a:rPr>
            <a:t>If you haven’t, please check for email with subject </a:t>
          </a:r>
          <a:r>
            <a:rPr lang="en-US" sz="2400" i="1" kern="1200" dirty="0"/>
            <a:t>Spring 2025 Tuition Benefit Form Now Open.</a:t>
          </a:r>
          <a:endParaRPr lang="en-US" sz="2400" i="1" kern="1200" dirty="0">
            <a:latin typeface="+mj-lt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i="0" kern="1200" dirty="0">
              <a:latin typeface="+mj-lt"/>
            </a:rPr>
            <a:t>If you have not received the email, please let Liz know (liz.rowberry@utah.edu)</a:t>
          </a:r>
        </a:p>
      </dsp:txBody>
      <dsp:txXfrm>
        <a:off x="0" y="1404571"/>
        <a:ext cx="9153526" cy="1647718"/>
      </dsp:txXfrm>
    </dsp:sp>
    <dsp:sp modelId="{934DC0AF-94FE-47B5-8906-06370B96D611}">
      <dsp:nvSpPr>
        <dsp:cNvPr id="0" name=""/>
        <dsp:cNvSpPr/>
      </dsp:nvSpPr>
      <dsp:spPr>
        <a:xfrm>
          <a:off x="0" y="3052290"/>
          <a:ext cx="9153526" cy="692810"/>
        </a:xfrm>
        <a:prstGeom prst="roundRect">
          <a:avLst/>
        </a:prstGeom>
        <a:solidFill>
          <a:schemeClr val="accent5">
            <a:hueOff val="-1287680"/>
            <a:satOff val="0"/>
            <a:lumOff val="-33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+mj-lt"/>
            </a:rPr>
            <a:t>3. In CIS – sign Tuition Benefit Document by January 15</a:t>
          </a:r>
          <a:r>
            <a:rPr lang="en-US" sz="2800" b="0" kern="1200" baseline="30000" dirty="0">
              <a:latin typeface="+mj-lt"/>
            </a:rPr>
            <a:t>th</a:t>
          </a:r>
          <a:r>
            <a:rPr lang="en-US" sz="2800" b="0" kern="1200" dirty="0">
              <a:latin typeface="+mj-lt"/>
            </a:rPr>
            <a:t> </a:t>
          </a:r>
        </a:p>
      </dsp:txBody>
      <dsp:txXfrm>
        <a:off x="33820" y="3086110"/>
        <a:ext cx="9085886" cy="625170"/>
      </dsp:txXfrm>
    </dsp:sp>
    <dsp:sp modelId="{C7CC24EE-C292-47AC-9F20-D0ACC9066C92}">
      <dsp:nvSpPr>
        <dsp:cNvPr id="0" name=""/>
        <dsp:cNvSpPr/>
      </dsp:nvSpPr>
      <dsp:spPr>
        <a:xfrm>
          <a:off x="0" y="3745100"/>
          <a:ext cx="9153526" cy="723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62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</a:rPr>
            <a:t>Tuition Benefit should show on student tuition account by January 16</a:t>
          </a:r>
          <a:r>
            <a:rPr lang="en-US" sz="2400" kern="1200" baseline="30000" dirty="0">
              <a:latin typeface="+mj-lt"/>
            </a:rPr>
            <a:t>th</a:t>
          </a:r>
          <a:endParaRPr lang="en-US" sz="2400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+mj-lt"/>
            </a:rPr>
            <a:t>Tuition will be reduced the next day after midnight</a:t>
          </a:r>
        </a:p>
      </dsp:txBody>
      <dsp:txXfrm>
        <a:off x="0" y="3745100"/>
        <a:ext cx="9153526" cy="723388"/>
      </dsp:txXfrm>
    </dsp:sp>
    <dsp:sp modelId="{B587EDBB-A84D-4D1E-A47C-CA793D2242C0}">
      <dsp:nvSpPr>
        <dsp:cNvPr id="0" name=""/>
        <dsp:cNvSpPr/>
      </dsp:nvSpPr>
      <dsp:spPr>
        <a:xfrm>
          <a:off x="0" y="4468489"/>
          <a:ext cx="9153526" cy="692810"/>
        </a:xfrm>
        <a:prstGeom prst="roundRect">
          <a:avLst/>
        </a:prstGeom>
        <a:solidFill>
          <a:schemeClr val="accent5">
            <a:hueOff val="-1931520"/>
            <a:satOff val="0"/>
            <a:lumOff val="-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+mj-lt"/>
            </a:rPr>
            <a:t>4. Tuition is due on Friday, January 17th @ 4:45 PM</a:t>
          </a:r>
        </a:p>
      </dsp:txBody>
      <dsp:txXfrm>
        <a:off x="33820" y="4502309"/>
        <a:ext cx="9085886" cy="6251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34E31-E34A-4E8F-808D-AC27AB183171}">
      <dsp:nvSpPr>
        <dsp:cNvPr id="0" name=""/>
        <dsp:cNvSpPr/>
      </dsp:nvSpPr>
      <dsp:spPr>
        <a:xfrm>
          <a:off x="0" y="21714"/>
          <a:ext cx="6420801" cy="10544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Differential Tuition (For TA’s)</a:t>
          </a:r>
        </a:p>
      </dsp:txBody>
      <dsp:txXfrm>
        <a:off x="51475" y="73189"/>
        <a:ext cx="6317851" cy="951530"/>
      </dsp:txXfrm>
    </dsp:sp>
    <dsp:sp modelId="{3F5C8892-A0F0-4DC4-A139-A7554E06EA32}">
      <dsp:nvSpPr>
        <dsp:cNvPr id="0" name=""/>
        <dsp:cNvSpPr/>
      </dsp:nvSpPr>
      <dsp:spPr>
        <a:xfrm>
          <a:off x="0" y="1159714"/>
          <a:ext cx="6420801" cy="1054480"/>
        </a:xfrm>
        <a:prstGeom prst="roundRect">
          <a:avLst/>
        </a:prstGeom>
        <a:gradFill rotWithShape="0">
          <a:gsLst>
            <a:gs pos="0">
              <a:schemeClr val="accent5">
                <a:hueOff val="-482880"/>
                <a:satOff val="0"/>
                <a:lumOff val="-1275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482880"/>
                <a:satOff val="0"/>
                <a:lumOff val="-1275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Outside Mandatory Fees: Books, Course Fees, Lab Fees, etc.</a:t>
          </a:r>
        </a:p>
      </dsp:txBody>
      <dsp:txXfrm>
        <a:off x="51475" y="1211189"/>
        <a:ext cx="6317851" cy="951530"/>
      </dsp:txXfrm>
    </dsp:sp>
    <dsp:sp modelId="{A65DAA2D-61DB-448F-B2AF-840DEEBA8E4A}">
      <dsp:nvSpPr>
        <dsp:cNvPr id="0" name=""/>
        <dsp:cNvSpPr/>
      </dsp:nvSpPr>
      <dsp:spPr>
        <a:xfrm>
          <a:off x="0" y="2297715"/>
          <a:ext cx="6420801" cy="1054480"/>
        </a:xfrm>
        <a:prstGeom prst="roundRect">
          <a:avLst/>
        </a:prstGeom>
        <a:gradFill rotWithShape="0">
          <a:gsLst>
            <a:gs pos="0">
              <a:schemeClr val="accent5">
                <a:hueOff val="-965760"/>
                <a:satOff val="0"/>
                <a:lumOff val="-254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965760"/>
                <a:satOff val="0"/>
                <a:lumOff val="-254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Repeat Courses</a:t>
          </a:r>
        </a:p>
      </dsp:txBody>
      <dsp:txXfrm>
        <a:off x="51475" y="2349190"/>
        <a:ext cx="6317851" cy="951530"/>
      </dsp:txXfrm>
    </dsp:sp>
    <dsp:sp modelId="{2FBD42A7-DEED-4811-9C96-F027E486DF28}">
      <dsp:nvSpPr>
        <dsp:cNvPr id="0" name=""/>
        <dsp:cNvSpPr/>
      </dsp:nvSpPr>
      <dsp:spPr>
        <a:xfrm>
          <a:off x="0" y="3435716"/>
          <a:ext cx="6420801" cy="1054480"/>
        </a:xfrm>
        <a:prstGeom prst="roundRect">
          <a:avLst/>
        </a:prstGeom>
        <a:gradFill rotWithShape="0">
          <a:gsLst>
            <a:gs pos="0">
              <a:schemeClr val="accent5">
                <a:hueOff val="-1448640"/>
                <a:satOff val="0"/>
                <a:lumOff val="-3824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448640"/>
                <a:satOff val="0"/>
                <a:lumOff val="-3824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Withdrawn Courses</a:t>
          </a:r>
        </a:p>
      </dsp:txBody>
      <dsp:txXfrm>
        <a:off x="51475" y="3487191"/>
        <a:ext cx="6317851" cy="951530"/>
      </dsp:txXfrm>
    </dsp:sp>
    <dsp:sp modelId="{D4C3A94C-6188-4624-A0B0-025C2B4572AE}">
      <dsp:nvSpPr>
        <dsp:cNvPr id="0" name=""/>
        <dsp:cNvSpPr/>
      </dsp:nvSpPr>
      <dsp:spPr>
        <a:xfrm>
          <a:off x="0" y="4573717"/>
          <a:ext cx="6420801" cy="1054480"/>
        </a:xfrm>
        <a:prstGeom prst="roundRect">
          <a:avLst/>
        </a:prstGeom>
        <a:gradFill rotWithShape="0">
          <a:gsLst>
            <a:gs pos="0">
              <a:schemeClr val="accent5">
                <a:hueOff val="-1931520"/>
                <a:satOff val="0"/>
                <a:lumOff val="-509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931520"/>
                <a:satOff val="0"/>
                <a:lumOff val="-509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+mj-lt"/>
            </a:rPr>
            <a:t>International Surcharge</a:t>
          </a:r>
        </a:p>
      </dsp:txBody>
      <dsp:txXfrm>
        <a:off x="51475" y="4625192"/>
        <a:ext cx="6317851" cy="9515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DF437-DF8D-4EB0-9580-29659350A219}">
      <dsp:nvSpPr>
        <dsp:cNvPr id="0" name=""/>
        <dsp:cNvSpPr/>
      </dsp:nvSpPr>
      <dsp:spPr>
        <a:xfrm>
          <a:off x="1713270" y="2128"/>
          <a:ext cx="3186905" cy="191214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Health Insurance - Select Yes or No Tuition Benefit Form</a:t>
          </a:r>
        </a:p>
      </dsp:txBody>
      <dsp:txXfrm>
        <a:off x="1713270" y="2128"/>
        <a:ext cx="3186905" cy="1912143"/>
      </dsp:txXfrm>
    </dsp:sp>
    <dsp:sp modelId="{C4BC496D-00AC-4FEB-8762-03F78EAF9BFB}">
      <dsp:nvSpPr>
        <dsp:cNvPr id="0" name=""/>
        <dsp:cNvSpPr/>
      </dsp:nvSpPr>
      <dsp:spPr>
        <a:xfrm>
          <a:off x="5218866" y="2128"/>
          <a:ext cx="3186905" cy="1912143"/>
        </a:xfrm>
        <a:prstGeom prst="rect">
          <a:avLst/>
        </a:prstGeom>
        <a:gradFill rotWithShape="0">
          <a:gsLst>
            <a:gs pos="0">
              <a:schemeClr val="accent5">
                <a:hueOff val="-965760"/>
                <a:satOff val="0"/>
                <a:lumOff val="-254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965760"/>
                <a:satOff val="0"/>
                <a:lumOff val="-254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100% covered if on Tuition Benefit </a:t>
          </a:r>
        </a:p>
      </dsp:txBody>
      <dsp:txXfrm>
        <a:off x="5218866" y="2128"/>
        <a:ext cx="3186905" cy="1912143"/>
      </dsp:txXfrm>
    </dsp:sp>
    <dsp:sp modelId="{9AB239F7-5BC6-48B0-9649-1882B3D4C3C2}">
      <dsp:nvSpPr>
        <dsp:cNvPr id="0" name=""/>
        <dsp:cNvSpPr/>
      </dsp:nvSpPr>
      <dsp:spPr>
        <a:xfrm>
          <a:off x="3466068" y="2232962"/>
          <a:ext cx="3186905" cy="1912143"/>
        </a:xfrm>
        <a:prstGeom prst="rect">
          <a:avLst/>
        </a:prstGeom>
        <a:gradFill rotWithShape="0">
          <a:gsLst>
            <a:gs pos="0">
              <a:schemeClr val="accent5">
                <a:hueOff val="-1931520"/>
                <a:satOff val="0"/>
                <a:lumOff val="-509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931520"/>
                <a:satOff val="0"/>
                <a:lumOff val="-509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Receive email instructions to set-up and use United Health Insurance once enrolled</a:t>
          </a:r>
        </a:p>
      </dsp:txBody>
      <dsp:txXfrm>
        <a:off x="3466068" y="2232962"/>
        <a:ext cx="3186905" cy="1912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BA0B0-AEC3-4E85-A57D-A1E3DD38B1CD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90E93-3FE9-4CC3-AD56-099FB7EEA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73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using.utah.edu/the-most-useful-student-discounts-in-2021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ttheu.utah.edu/students/student-discounts-33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90E93-3FE9-4CC3-AD56-099FB7EEAD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3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Older Discounts that may still be active:</a:t>
            </a:r>
          </a:p>
          <a:p>
            <a:r>
              <a:rPr lang="en-US" sz="1200" dirty="0">
                <a:hlinkClick r:id="rId3"/>
              </a:rPr>
              <a:t>2021</a:t>
            </a:r>
            <a:endParaRPr lang="en-US" sz="1200" dirty="0"/>
          </a:p>
          <a:p>
            <a:r>
              <a:rPr lang="en-US" sz="1200" dirty="0">
                <a:hlinkClick r:id="rId4"/>
              </a:rPr>
              <a:t>2017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90E93-3FE9-4CC3-AD56-099FB7EEAD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0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8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4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3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7751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15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70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5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98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25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6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4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90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10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5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94CE8-6A31-4AB8-AB54-0DD4EEEB057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2587E-CF73-48E1-855C-54A055C59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8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embed/pvziPl6wT2Q?si=ExFKTY4u2cd9fK_8?start=0&amp;end=579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ce.utah.edu/graduate-orientation/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e.utah.edu/graduate-writing-resources/" TargetMode="External"/><Relationship Id="rId3" Type="http://schemas.openxmlformats.org/officeDocument/2006/relationships/hyperlink" Target="https://lib.utah.edu/services/" TargetMode="External"/><Relationship Id="rId7" Type="http://schemas.openxmlformats.org/officeDocument/2006/relationships/hyperlink" Target="https://lib.utah.edu/protospace.php" TargetMode="External"/><Relationship Id="rId2" Type="http://schemas.openxmlformats.org/officeDocument/2006/relationships/hyperlink" Target="https://www.ece.utah.edu/all-resources/academic_resources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ib.utah.edu/spaces/graduate-student-reading-room.php" TargetMode="External"/><Relationship Id="rId11" Type="http://schemas.openxmlformats.org/officeDocument/2006/relationships/hyperlink" Target="https://gradschool.utah.edu/resources-hub/grammarly/index.php" TargetMode="External"/><Relationship Id="rId5" Type="http://schemas.openxmlformats.org/officeDocument/2006/relationships/hyperlink" Target="https://lib.utah.edu/spaces/family-reading-room.php" TargetMode="External"/><Relationship Id="rId10" Type="http://schemas.openxmlformats.org/officeDocument/2006/relationships/hyperlink" Target="https://writingcenter.utah.edu/graduate-services/e-tutoring.php" TargetMode="External"/><Relationship Id="rId4" Type="http://schemas.openxmlformats.org/officeDocument/2006/relationships/hyperlink" Target="https://lib.utah.edu/services/knowledge-commons/checkout-equipment-faq.php" TargetMode="External"/><Relationship Id="rId9" Type="http://schemas.openxmlformats.org/officeDocument/2006/relationships/hyperlink" Target="https://www.price.utah.edu/students/clear/grew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inancialwellness.utah.edu/" TargetMode="External"/><Relationship Id="rId2" Type="http://schemas.openxmlformats.org/officeDocument/2006/relationships/hyperlink" Target="https://www.ece.utah.edu/all-resources/financial-assistance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tah.joinhandshake.com/career_fairs/48367/student_preview?token=4VizsqK7JVUOvG8qHERovkYg_2-Nb3XN8S5cHN0mflfFuOvQJq2sVw" TargetMode="External"/><Relationship Id="rId5" Type="http://schemas.openxmlformats.org/officeDocument/2006/relationships/hyperlink" Target="https://careers.utah.edu/" TargetMode="External"/><Relationship Id="rId4" Type="http://schemas.openxmlformats.org/officeDocument/2006/relationships/hyperlink" Target="https://basicneeds.utah.edu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ampusconnect.utah.edu/student_community?club_id=35781" TargetMode="External"/><Relationship Id="rId13" Type="http://schemas.openxmlformats.org/officeDocument/2006/relationships/hyperlink" Target="https://getinvolved.utah.edu/organization/indian-students-association" TargetMode="External"/><Relationship Id="rId18" Type="http://schemas.openxmlformats.org/officeDocument/2006/relationships/hyperlink" Target="https://getinvolved.utah.edu/organization/pakistanstudentassociation" TargetMode="External"/><Relationship Id="rId3" Type="http://schemas.openxmlformats.org/officeDocument/2006/relationships/hyperlink" Target="https://www.ece.utah.edu/all-resources/mental-health-resources/" TargetMode="External"/><Relationship Id="rId21" Type="http://schemas.openxmlformats.org/officeDocument/2006/relationships/hyperlink" Target="https://getinvolved.utah.edu/organization/thai-student-association" TargetMode="External"/><Relationship Id="rId7" Type="http://schemas.openxmlformats.org/officeDocument/2006/relationships/hyperlink" Target="https://www.tbp.org/off/DisplayChapterInfo.cfm?ID=186" TargetMode="External"/><Relationship Id="rId12" Type="http://schemas.openxmlformats.org/officeDocument/2006/relationships/hyperlink" Target="https://getinvolved.utah.edu/organization/bangladeshi-student-association" TargetMode="External"/><Relationship Id="rId17" Type="http://schemas.openxmlformats.org/officeDocument/2006/relationships/hyperlink" Target="https://childcare.utah.edu/" TargetMode="External"/><Relationship Id="rId2" Type="http://schemas.openxmlformats.org/officeDocument/2006/relationships/hyperlink" Target="https://www.ece.utah.edu/student-organizations/" TargetMode="External"/><Relationship Id="rId16" Type="http://schemas.openxmlformats.org/officeDocument/2006/relationships/hyperlink" Target="https://www.price.utah.edu/students/current/counseling" TargetMode="External"/><Relationship Id="rId20" Type="http://schemas.openxmlformats.org/officeDocument/2006/relationships/hyperlink" Target="https://getinvolved.utah.edu/organization/saudi-students-club-at-u-of-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ce.utah.edu/grad-sac/" TargetMode="External"/><Relationship Id="rId11" Type="http://schemas.openxmlformats.org/officeDocument/2006/relationships/hyperlink" Target="https://getinvolved.utah.edu/organization/asa" TargetMode="External"/><Relationship Id="rId5" Type="http://schemas.openxmlformats.org/officeDocument/2006/relationships/hyperlink" Target="https://ieee.utahclubs.org/" TargetMode="External"/><Relationship Id="rId15" Type="http://schemas.openxmlformats.org/officeDocument/2006/relationships/hyperlink" Target="https://counselingcenter.utah.edu/" TargetMode="External"/><Relationship Id="rId10" Type="http://schemas.openxmlformats.org/officeDocument/2006/relationships/hyperlink" Target="https://ucubesat.org/" TargetMode="External"/><Relationship Id="rId19" Type="http://schemas.openxmlformats.org/officeDocument/2006/relationships/hyperlink" Target="https://getinvolved.utah.edu/organization/persa" TargetMode="External"/><Relationship Id="rId4" Type="http://schemas.openxmlformats.org/officeDocument/2006/relationships/hyperlink" Target="https://wellness.utah.edu/" TargetMode="External"/><Relationship Id="rId9" Type="http://schemas.openxmlformats.org/officeDocument/2006/relationships/hyperlink" Target="https://www.price.utah.edu/students/diversity-resources/student-organizations/society-of-women-engineers" TargetMode="External"/><Relationship Id="rId14" Type="http://schemas.openxmlformats.org/officeDocument/2006/relationships/hyperlink" Target="https://getinvolved.utah.edu/organization/ksa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ioneertheatre.org/tickets/student-tickets/" TargetMode="External"/><Relationship Id="rId13" Type="http://schemas.openxmlformats.org/officeDocument/2006/relationships/hyperlink" Target="https://campusrec.utah.edu/outdoor-adventures/rental/index.php" TargetMode="External"/><Relationship Id="rId3" Type="http://schemas.openxmlformats.org/officeDocument/2006/relationships/hyperlink" Target="https://redbuttegarden.org/plan-your-garden-visit/general-info/" TargetMode="External"/><Relationship Id="rId7" Type="http://schemas.openxmlformats.org/officeDocument/2006/relationships/hyperlink" Target="https://www.rideuta.com/rider-tools/schedules-and-maps" TargetMode="External"/><Relationship Id="rId12" Type="http://schemas.openxmlformats.org/officeDocument/2006/relationships/hyperlink" Target="https://www.ikonpass.com/en/discount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ttheu.utah.edu/announcements/save-on-software-get-it-from-the-u-for-free-or-close-to-it/" TargetMode="External"/><Relationship Id="rId11" Type="http://schemas.openxmlformats.org/officeDocument/2006/relationships/hyperlink" Target="https://attheu.utah.edu/announcements/wall-street-journal-for-students-and-faculty/" TargetMode="External"/><Relationship Id="rId5" Type="http://schemas.openxmlformats.org/officeDocument/2006/relationships/hyperlink" Target="https://umfa.utah.edu/admission" TargetMode="External"/><Relationship Id="rId15" Type="http://schemas.openxmlformats.org/officeDocument/2006/relationships/hyperlink" Target="https://eccles.utah.edu/news/ten-student-discounts-utilizing/" TargetMode="External"/><Relationship Id="rId10" Type="http://schemas.openxmlformats.org/officeDocument/2006/relationships/hyperlink" Target="https://attheu.utah.edu/announcements/access-the-new-york-times-online/" TargetMode="External"/><Relationship Id="rId4" Type="http://schemas.openxmlformats.org/officeDocument/2006/relationships/hyperlink" Target="https://nhmu.utah.edu/visit/welcome" TargetMode="External"/><Relationship Id="rId9" Type="http://schemas.openxmlformats.org/officeDocument/2006/relationships/hyperlink" Target="https://utahtickets.com/muss/" TargetMode="External"/><Relationship Id="rId14" Type="http://schemas.openxmlformats.org/officeDocument/2006/relationships/hyperlink" Target="https://utahsymphony.org/tickets/student-tickets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ce.utah.edu/graduate-programs-in-ece/ms-degree/project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john.bolke@utah.edu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e.utah.edu/personnel-information-form/" TargetMode="External"/><Relationship Id="rId2" Type="http://schemas.openxmlformats.org/officeDocument/2006/relationships/hyperlink" Target="mailto:Robert.Knudsen@utah.edu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acuityscheduling.com/schedule/e0ea0a70/appointment/46503420/calendar/8787307?appointmentTypeIds%5b%5d=46503420" TargetMode="External"/><Relationship Id="rId2" Type="http://schemas.openxmlformats.org/officeDocument/2006/relationships/hyperlink" Target="mailto:Liz.rowberry@utah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ohn.bolke@utah.ed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gradschool.utah.edu/tbp/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hcsr.com/school-year" TargetMode="External"/><Relationship Id="rId2" Type="http://schemas.openxmlformats.org/officeDocument/2006/relationships/hyperlink" Target="https://gradschool.utah.edu/funding/tbp/gship/index.php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mihealth.com/" TargetMode="Externa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sss.utah.edu/workshops.php" TargetMode="External"/><Relationship Id="rId2" Type="http://schemas.openxmlformats.org/officeDocument/2006/relationships/hyperlink" Target="https://isss.utah.edu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bolke@utah.edu" TargetMode="External"/><Relationship Id="rId2" Type="http://schemas.openxmlformats.org/officeDocument/2006/relationships/hyperlink" Target="mailto:Liz.rowberry@utah.edu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26" Type="http://schemas.openxmlformats.org/officeDocument/2006/relationships/image" Target="../media/image29.jpe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29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28" Type="http://schemas.openxmlformats.org/officeDocument/2006/relationships/image" Target="../media/image31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Relationship Id="rId30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hyperlink" Target="https://www.ece.utah.edu/graduate-course-offering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e.utah.edu/international-students-on-payroll/" TargetMode="External"/><Relationship Id="rId3" Type="http://schemas.openxmlformats.org/officeDocument/2006/relationships/hyperlink" Target="https://www.ece.utah.edu/permission-codes/" TargetMode="External"/><Relationship Id="rId7" Type="http://schemas.openxmlformats.org/officeDocument/2006/relationships/hyperlink" Target="https://isss.utah.edu/new-students/orientation-registration.php" TargetMode="External"/><Relationship Id="rId2" Type="http://schemas.openxmlformats.org/officeDocument/2006/relationships/hyperlink" Target="https://www.youtube.com/watch?v=31xWOhihvRs&amp;t=6s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card.utah.edu/mobile/" TargetMode="External"/><Relationship Id="rId5" Type="http://schemas.openxmlformats.org/officeDocument/2006/relationships/hyperlink" Target="https://studenthealth.utah.edu/services/immunizations/" TargetMode="External"/><Relationship Id="rId4" Type="http://schemas.openxmlformats.org/officeDocument/2006/relationships/hyperlink" Target="https://admissions.utah.edu/admitted-students/admitted-graduate-next-steps/" TargetMode="External"/><Relationship Id="rId9" Type="http://schemas.openxmlformats.org/officeDocument/2006/relationships/hyperlink" Target="https://www.ece.utah.edu/wp-content/uploads/2021/01/key-request-form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e.utah.edu/graduate-students/students-in-industry/" TargetMode="External"/><Relationship Id="rId2" Type="http://schemas.openxmlformats.org/officeDocument/2006/relationships/hyperlink" Target="https://www.ece.utah.edu/students-on-payroll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income@utah.edu" TargetMode="External"/><Relationship Id="rId4" Type="http://schemas.openxmlformats.org/officeDocument/2006/relationships/hyperlink" Target="https://fbs.admin.utah.edu/incom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2D4209-044B-4BA2-A220-F542F91F6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Virtual Campus Tour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5EF64-E4D8-4ED3-A379-1DC70A41B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75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5D51F4-4B2C-4E92-AD42-C0F8079BD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0ADF90-29DF-49C2-92C5-E75C306E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8D94EBD0-9E98-49B5-BCBB-C0E75E659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234D58E-884C-476F-9B2D-7E6C29BCD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146033F-CB0A-44E4-A16A-95C026C90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22004D0A-5BA4-4D6F-AE5B-BCCF1CDB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9D61DD8-7030-4EF7-974E-9F87E8055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79CE806A-0577-41E9-8F07-B6A7EFB4E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F58E8F2-EAC5-477C-93D6-1AC0E034F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90C5478-265D-4D73-8259-A0369435C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B688B6B-CD3A-4D50-B661-3BFFEE2D3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22BB8A2-A9CF-40A0-92DC-F2456B8B7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E920BBCC-C237-4B3E-B2DA-B8172A392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8A6B29A0-A4F7-448E-88D5-26F690D81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B52A6476-E345-40C8-AE07-B93E8A7E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518D32FD-7EA1-4C43-AA4B-B9E10B684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4AA62115-722D-4045-AE1B-771314CA2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2C94E681-7784-4E31-B5B5-DDBF9C614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9578B6A7-2499-4CFF-A6E5-0FDB1B8A2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16B8D001-28C9-49CB-9B96-4D67E218C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90576248-23CA-477D-A630-4EA4F06F8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29F00424-4DC1-4DD5-B429-EB428628A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4D03BC62-061A-46A3-AEB3-75C125F3A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C0B4D4C-7EC6-47E0-8F9C-E0C4BCCE1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346BF759-C964-4656-9724-9F6B9E75F6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1A41F6C-9A3A-4A88-8369-173CEC967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C7719558-E4BA-41E1-AE9B-8B7C2826D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85AD44B-443D-473E-BBE4-6877C1AF7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59D25FFB-6A08-4A00-8BE1-8C987B3D9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E642A42B-C95B-433E-9A81-2174F7287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C3D77CC-6916-4BF8-8CDF-71E4BF2E6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6E8897B-113F-4BE0-A8B0-6467E5A2E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id="{8C790BB1-DB5D-4D11-ACA1-045F7B5DB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14E82C3E-2BBF-4E7A-A4F1-B092898AF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BBD9DCED-205F-40C0-A8F6-09CA8AC21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3E6B6536-B16B-44C8-BF75-0B51F159A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08673EBA-802C-469A-80AB-14A951A75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75BB5611-2E78-4C27-8778-E8A39B157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DCA85219-9A72-4256-A50C-799C0D0AE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46E28662-9979-4ACD-9DB1-9E4B1814F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A057C9FB-3B25-4A5E-A20E-B7773732E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596D5A52-895F-4C7B-BCEC-E4AB25C7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A3BFF1E9-0954-48E0-A32B-066414467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id="{40592818-8A9B-429B-8166-22A0893CB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F52399E8-91EF-4363-81C4-4EBE3790A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0DE18992-35FF-4D27-AAB7-88D9A7881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162D7313-86C3-45AF-AC7A-C5429A228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4033A1EE-166E-4246-AB00-AA91D7B80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id="{9F5BA15F-D1CD-44A2-B643-290576317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673D8FDD-D165-4834-B9F4-E15C5EBD5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314E2D52-365D-407E-A832-01E0F8604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299BE646-A2B8-42AB-8DE3-9E38BF21D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B6CBF7F9-54D6-418C-B679-4A03F1AF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26">
              <a:extLst>
                <a:ext uri="{FF2B5EF4-FFF2-40B4-BE49-F238E27FC236}">
                  <a16:creationId xmlns:a16="http://schemas.microsoft.com/office/drawing/2014/main" id="{2B8FDD23-E511-4B50-8A45-E25C8EBFB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id="{B04AC64C-ACEE-462D-95F2-3D82FF090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id="{9E0086A8-06D1-484E-805F-460346EB5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id="{1952C3C6-3706-447A-A721-81155E748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30">
              <a:extLst>
                <a:ext uri="{FF2B5EF4-FFF2-40B4-BE49-F238E27FC236}">
                  <a16:creationId xmlns:a16="http://schemas.microsoft.com/office/drawing/2014/main" id="{F264C83C-EFE0-4E45-A20F-4A437FC28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id="{7E1F77A7-8C12-430E-A0C7-386E9FECC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4" name="Picture 2">
            <a:extLst>
              <a:ext uri="{FF2B5EF4-FFF2-40B4-BE49-F238E27FC236}">
                <a16:creationId xmlns:a16="http://schemas.microsoft.com/office/drawing/2014/main" id="{B9535DE4-FAFA-446C-A46C-F06D18D3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EB0307-9E01-4F63-8664-5230B5F2C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134683"/>
            <a:ext cx="2743310" cy="4255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STAY CONNECTED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01CD25E8-1467-065C-287D-0245EC65C2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878963"/>
              </p:ext>
            </p:extLst>
          </p:nvPr>
        </p:nvGraphicFramePr>
        <p:xfrm>
          <a:off x="4662189" y="1134682"/>
          <a:ext cx="6692748" cy="42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00022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CDF389-4726-4510-B858-4D0597B69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Resources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6D9CEF-2D5A-4DDB-8AEC-504476805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88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7C190F-C234-4D3D-BC93-99267430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hlinkClick r:id="rId2"/>
              </a:rPr>
              <a:t>Academic</a:t>
            </a:r>
            <a:endParaRPr lang="en-US" sz="40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A6262DF-21E9-489B-8914-9DC19E25B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4" y="1901556"/>
            <a:ext cx="4484324" cy="3541714"/>
          </a:xfrm>
        </p:spPr>
        <p:txBody>
          <a:bodyPr>
            <a:normAutofit fontScale="775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3100" b="1" dirty="0">
                <a:hlinkClick r:id="rId3"/>
              </a:rPr>
              <a:t>Library</a:t>
            </a:r>
            <a:endParaRPr lang="en-US" sz="3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hlinkClick r:id="rId4"/>
              </a:rPr>
              <a:t>Equipment Checkout</a:t>
            </a:r>
            <a:r>
              <a:rPr lang="en-US" sz="3100" dirty="0"/>
              <a:t> (i.e. laptops)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hlinkClick r:id="rId5"/>
              </a:rPr>
              <a:t>Family Reading Room</a:t>
            </a:r>
            <a:endParaRPr lang="en-US" sz="3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hlinkClick r:id="rId6"/>
              </a:rPr>
              <a:t>Graduate Reading Room</a:t>
            </a:r>
            <a:endParaRPr lang="en-US" sz="3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 err="1">
                <a:hlinkClick r:id="rId7"/>
              </a:rPr>
              <a:t>Protospace</a:t>
            </a:r>
            <a:endParaRPr lang="en-US" sz="3100" dirty="0"/>
          </a:p>
          <a:p>
            <a:pPr marL="742950" lvl="1" indent="-285750"/>
            <a:r>
              <a:rPr lang="en-US" sz="2700" dirty="0"/>
              <a:t>3D Printers, sewing machines, podcast booths, graphic tablets, etc.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3938CC-5478-420A-9F1A-B985D1686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1179" y="1898898"/>
            <a:ext cx="6061435" cy="4337926"/>
          </a:xfrm>
        </p:spPr>
        <p:txBody>
          <a:bodyPr>
            <a:normAutofit fontScale="775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3100" b="1" dirty="0"/>
              <a:t>Writing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hlinkClick r:id="rId8"/>
              </a:rPr>
              <a:t>ECE Graduate Writing Resources &amp; Templates</a:t>
            </a:r>
            <a:endParaRPr lang="en-US" sz="3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hlinkClick r:id="rId9"/>
              </a:rPr>
              <a:t>GREW Center</a:t>
            </a:r>
            <a:r>
              <a:rPr lang="en-US" sz="2100" i="1" dirty="0"/>
              <a:t> - </a:t>
            </a:r>
            <a:r>
              <a:rPr lang="en-US" sz="2300" i="1" dirty="0"/>
              <a:t>Graduate Research Engineering 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hlinkClick r:id="rId10"/>
              </a:rPr>
              <a:t>Writing Center </a:t>
            </a:r>
            <a:r>
              <a:rPr lang="en-US" sz="3100" dirty="0" err="1">
                <a:hlinkClick r:id="rId10"/>
              </a:rPr>
              <a:t>eTutoring</a:t>
            </a:r>
            <a:endParaRPr lang="en-US" sz="3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hlinkClick r:id="rId11"/>
              </a:rPr>
              <a:t>Grammarly Premium</a:t>
            </a:r>
            <a:endParaRPr lang="en-US" sz="3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1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100" b="1" dirty="0"/>
              <a:t>Check your </a:t>
            </a:r>
            <a:r>
              <a:rPr lang="en-US" sz="3100" b="1" dirty="0" err="1"/>
              <a:t>UMail</a:t>
            </a:r>
            <a:r>
              <a:rPr lang="en-US" sz="3100" b="1" dirty="0"/>
              <a:t> Regularly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b="0" dirty="0"/>
              <a:t>ECE Graduate Newsletter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BDBC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7C190F-C234-4D3D-BC93-99267430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hlinkClick r:id="rId2"/>
              </a:rPr>
              <a:t>Financial &amp; Career</a:t>
            </a:r>
            <a:endParaRPr lang="en-US" sz="40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A6262DF-21E9-489B-8914-9DC19E25BB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000" b="1" dirty="0">
                <a:hlinkClick r:id="rId3"/>
              </a:rPr>
              <a:t>Financial Wellness Center</a:t>
            </a:r>
            <a:endParaRPr lang="en-US" sz="3000" b="1" dirty="0"/>
          </a:p>
          <a:p>
            <a:pPr>
              <a:spcAft>
                <a:spcPts val="0"/>
              </a:spcAft>
            </a:pPr>
            <a:r>
              <a:rPr lang="en-US" sz="3000" dirty="0"/>
              <a:t>Free and confidential consultation with an accredited financial counselor.</a:t>
            </a:r>
          </a:p>
          <a:p>
            <a:pPr>
              <a:spcAft>
                <a:spcPts val="0"/>
              </a:spcAft>
            </a:pPr>
            <a:endParaRPr lang="en-US" sz="3000" dirty="0"/>
          </a:p>
          <a:p>
            <a:pPr marL="0" indent="0">
              <a:spcAft>
                <a:spcPts val="0"/>
              </a:spcAft>
              <a:buNone/>
            </a:pPr>
            <a:r>
              <a:rPr lang="en-US" sz="3000" b="1" dirty="0">
                <a:hlinkClick r:id="rId4"/>
              </a:rPr>
              <a:t>Basic Needs Collective</a:t>
            </a:r>
            <a:endParaRPr lang="en-US" sz="3000" b="1" dirty="0"/>
          </a:p>
          <a:p>
            <a:pPr>
              <a:spcAft>
                <a:spcPts val="0"/>
              </a:spcAft>
            </a:pPr>
            <a:r>
              <a:rPr lang="en-US" sz="3000" dirty="0"/>
              <a:t>Find resources for affordable housing, childcare, food, insurance, legal services, and more.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3938CC-5478-420A-9F1A-B985D1686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5532120" cy="4524538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3000" b="1" dirty="0" err="1">
                <a:hlinkClick r:id="rId5"/>
              </a:rPr>
              <a:t>UCareer</a:t>
            </a:r>
            <a:r>
              <a:rPr lang="en-US" sz="3000" b="1" dirty="0">
                <a:hlinkClick r:id="rId5"/>
              </a:rPr>
              <a:t> Success</a:t>
            </a:r>
            <a:endParaRPr lang="en-US" sz="3000" b="1" dirty="0"/>
          </a:p>
          <a:p>
            <a:pPr marL="285750" indent="-285750">
              <a:spcBef>
                <a:spcPts val="0"/>
              </a:spcBef>
            </a:pPr>
            <a:r>
              <a:rPr lang="en-US" sz="3000" dirty="0"/>
              <a:t>Free resume help and professional headshots</a:t>
            </a:r>
          </a:p>
          <a:p>
            <a:pPr marL="285750" indent="-285750">
              <a:spcBef>
                <a:spcPts val="0"/>
              </a:spcBef>
            </a:pPr>
            <a:r>
              <a:rPr lang="en-US" sz="3000" dirty="0"/>
              <a:t>Interview Rooms w/ video setup</a:t>
            </a:r>
          </a:p>
          <a:p>
            <a:pPr marL="285750" indent="-285750">
              <a:spcBef>
                <a:spcPts val="0"/>
              </a:spcBef>
            </a:pPr>
            <a:r>
              <a:rPr lang="en-US" sz="3000" dirty="0"/>
              <a:t>Career Closet – free business clothes</a:t>
            </a:r>
          </a:p>
          <a:p>
            <a:pPr marL="285750" indent="-285750">
              <a:spcBef>
                <a:spcPts val="0"/>
              </a:spcBef>
            </a:pPr>
            <a:r>
              <a:rPr lang="en-US" sz="3000" dirty="0"/>
              <a:t>Register to attend Career Fairs</a:t>
            </a:r>
          </a:p>
          <a:p>
            <a:pPr marL="742950" lvl="1" indent="-285750">
              <a:spcBef>
                <a:spcPts val="0"/>
              </a:spcBef>
            </a:pPr>
            <a:r>
              <a:rPr lang="en-US" sz="2600" b="1" dirty="0"/>
              <a:t>Jan 21</a:t>
            </a:r>
            <a:r>
              <a:rPr lang="en-US" sz="2600" b="1" baseline="30000" dirty="0"/>
              <a:t>st</a:t>
            </a:r>
            <a:r>
              <a:rPr lang="en-US" sz="2600" b="1" dirty="0"/>
              <a:t>: </a:t>
            </a:r>
            <a:r>
              <a:rPr lang="en-US" sz="2600" b="1" dirty="0">
                <a:hlinkClick r:id="rId6"/>
              </a:rPr>
              <a:t>STEM Internship &amp; Career Fair</a:t>
            </a:r>
            <a:endParaRPr lang="en-US" sz="2600" b="1" dirty="0"/>
          </a:p>
          <a:p>
            <a:pPr marL="457200" lvl="1" indent="0">
              <a:spcBef>
                <a:spcPts val="0"/>
              </a:spcBef>
              <a:buNone/>
            </a:pPr>
            <a:endParaRPr lang="en-US" sz="2600" b="1" dirty="0"/>
          </a:p>
          <a:p>
            <a:pPr marL="285750" indent="-285750">
              <a:spcBef>
                <a:spcPts val="0"/>
              </a:spcBef>
            </a:pPr>
            <a:r>
              <a:rPr lang="en-US" sz="3000" b="1" i="1" dirty="0"/>
              <a:t>International</a:t>
            </a:r>
            <a:r>
              <a:rPr lang="en-US" sz="3000" i="1" dirty="0"/>
              <a:t>: Talk to Liz about CPT/OPT possibilities (you can qualify after your 2</a:t>
            </a:r>
            <a:r>
              <a:rPr lang="en-US" sz="3000" i="1" baseline="30000" dirty="0"/>
              <a:t>nd</a:t>
            </a:r>
            <a:r>
              <a:rPr lang="en-US" sz="3000" i="1" dirty="0"/>
              <a:t> semester on campus!)</a:t>
            </a:r>
          </a:p>
          <a:p>
            <a:pPr marL="0" indent="0"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6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AFF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621E8-1A0B-408A-AF94-AB45A535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hlinkClick r:id="rId2"/>
              </a:rPr>
              <a:t>Social</a:t>
            </a:r>
            <a:r>
              <a:rPr lang="en-US" sz="4000" dirty="0"/>
              <a:t>, </a:t>
            </a:r>
            <a:r>
              <a:rPr lang="en-US" sz="4000" dirty="0">
                <a:hlinkClick r:id="rId3"/>
              </a:rPr>
              <a:t>Mental</a:t>
            </a:r>
            <a:r>
              <a:rPr lang="en-US" sz="4000" dirty="0"/>
              <a:t>, and </a:t>
            </a:r>
            <a:r>
              <a:rPr lang="en-US" sz="4000" dirty="0">
                <a:hlinkClick r:id="rId4"/>
              </a:rPr>
              <a:t>Physical Health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1E01C-53AB-4535-9BDE-4875C0E9D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0858" y="2246811"/>
            <a:ext cx="5148942" cy="4467498"/>
          </a:xfrm>
        </p:spPr>
        <p:txBody>
          <a:bodyPr>
            <a:normAutofit/>
          </a:bodyPr>
          <a:lstStyle/>
          <a:p>
            <a:r>
              <a:rPr lang="en-US" sz="1900" dirty="0">
                <a:hlinkClick r:id="rId5"/>
              </a:rPr>
              <a:t>IEEE</a:t>
            </a:r>
            <a:r>
              <a:rPr lang="en-US" sz="1900" dirty="0"/>
              <a:t> </a:t>
            </a:r>
          </a:p>
          <a:p>
            <a:r>
              <a:rPr lang="en-US" sz="1900" dirty="0">
                <a:hlinkClick r:id="rId6"/>
              </a:rPr>
              <a:t>GSAC (Grad Student Advisory Council)</a:t>
            </a:r>
            <a:endParaRPr lang="en-US" sz="1900" dirty="0"/>
          </a:p>
          <a:p>
            <a:r>
              <a:rPr lang="en-US" sz="1900" dirty="0">
                <a:hlinkClick r:id="rId7"/>
              </a:rPr>
              <a:t>Tau Beta Pi</a:t>
            </a:r>
            <a:r>
              <a:rPr lang="en-US" sz="1900" dirty="0"/>
              <a:t> </a:t>
            </a:r>
            <a:r>
              <a:rPr lang="en-US" sz="1900" i="1" dirty="0"/>
              <a:t>– Fellowship opportunities!</a:t>
            </a:r>
          </a:p>
          <a:p>
            <a:r>
              <a:rPr lang="en-US" sz="1900" dirty="0">
                <a:hlinkClick r:id="rId8"/>
              </a:rPr>
              <a:t>TEK Club</a:t>
            </a:r>
            <a:endParaRPr lang="en-US" sz="1900" dirty="0"/>
          </a:p>
          <a:p>
            <a:r>
              <a:rPr lang="en-US" sz="1900" dirty="0">
                <a:hlinkClick r:id="rId9"/>
              </a:rPr>
              <a:t>Society of Women Engineers</a:t>
            </a:r>
            <a:endParaRPr lang="en-US" sz="1900" dirty="0"/>
          </a:p>
          <a:p>
            <a:r>
              <a:rPr lang="en-US" sz="1900" dirty="0" err="1">
                <a:hlinkClick r:id="rId10"/>
              </a:rPr>
              <a:t>UCubeSat</a:t>
            </a:r>
            <a:endParaRPr lang="en-US" sz="1900" dirty="0"/>
          </a:p>
          <a:p>
            <a:r>
              <a:rPr lang="en-US" sz="1900" dirty="0"/>
              <a:t>International Clubs and Associations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hlinkClick r:id="rId11"/>
              </a:rPr>
              <a:t>Arab Student Association</a:t>
            </a:r>
            <a:endParaRPr lang="en-US" sz="1400" dirty="0"/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hlinkClick r:id="rId12"/>
              </a:rPr>
              <a:t>Bangladeshi Student Association</a:t>
            </a:r>
            <a:endParaRPr lang="en-US" sz="1400" dirty="0"/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hlinkClick r:id="rId13"/>
              </a:rPr>
              <a:t>Indian Student Association</a:t>
            </a:r>
            <a:endParaRPr lang="en-US" sz="1400" dirty="0"/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hlinkClick r:id="rId14"/>
              </a:rPr>
              <a:t>Korean Student Association</a:t>
            </a:r>
            <a:endParaRPr lang="en-US" sz="14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E3060-C526-4C96-8225-E680BA7EE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5897" y="2097088"/>
            <a:ext cx="4564880" cy="3694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/>
              <a:t>Please let us know if you need support!</a:t>
            </a:r>
          </a:p>
          <a:p>
            <a:pPr lvl="1"/>
            <a:r>
              <a:rPr lang="en-US" sz="1700" dirty="0"/>
              <a:t>Withdrawal Deadline Feb. 28</a:t>
            </a:r>
            <a:r>
              <a:rPr lang="en-US" sz="1700" baseline="30000" dirty="0"/>
              <a:t>th</a:t>
            </a:r>
            <a:r>
              <a:rPr lang="en-US" sz="1700" dirty="0"/>
              <a:t> </a:t>
            </a:r>
          </a:p>
          <a:p>
            <a:pPr lvl="1"/>
            <a:r>
              <a:rPr lang="en-US" sz="1700" dirty="0"/>
              <a:t>Request Leave of Absence by add/drop deadline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900" dirty="0">
                <a:hlinkClick r:id="rId15"/>
              </a:rPr>
              <a:t>University Counseling Center</a:t>
            </a:r>
            <a:endParaRPr lang="en-US" sz="19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900" dirty="0">
                <a:hlinkClick r:id="rId16"/>
              </a:rPr>
              <a:t>College of Engineering Counseling Services</a:t>
            </a:r>
            <a:endParaRPr lang="en-US" sz="19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900" dirty="0">
                <a:hlinkClick r:id="rId4"/>
              </a:rPr>
              <a:t>Center for Student Wellness</a:t>
            </a:r>
            <a:endParaRPr lang="en-US" sz="19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hlinkClick r:id="rId17"/>
              </a:rPr>
              <a:t>Student Parent Support Center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B38D41-DED3-4801-8948-D1B340881FBD}"/>
              </a:ext>
            </a:extLst>
          </p:cNvPr>
          <p:cNvSpPr txBox="1"/>
          <p:nvPr/>
        </p:nvSpPr>
        <p:spPr>
          <a:xfrm>
            <a:off x="3662358" y="5452037"/>
            <a:ext cx="2928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hlinkClick r:id="rId18"/>
              </a:rPr>
              <a:t>Pakistan Student Association</a:t>
            </a:r>
            <a:endParaRPr lang="en-US" sz="1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hlinkClick r:id="rId19"/>
              </a:rPr>
              <a:t>Persian Student Association</a:t>
            </a:r>
            <a:endParaRPr lang="en-US" sz="1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hlinkClick r:id="rId20"/>
              </a:rPr>
              <a:t>Saudi Student Association</a:t>
            </a:r>
            <a:endParaRPr lang="en-US" sz="1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hlinkClick r:id="rId21"/>
              </a:rPr>
              <a:t>Thai Student Association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915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6C747-BCAD-44F2-BF5C-847545BDF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Student Benefits (W/ Student ID APP)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993934-D3C4-4FC7-8349-52BBED937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775" y="1837529"/>
            <a:ext cx="5038721" cy="496096"/>
          </a:xfrm>
        </p:spPr>
        <p:txBody>
          <a:bodyPr>
            <a:normAutofit/>
          </a:bodyPr>
          <a:lstStyle/>
          <a:p>
            <a:r>
              <a:rPr lang="en-US" u="sng" dirty="0"/>
              <a:t>free access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2679D-760F-4589-8EC3-91F95760F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6775" y="2425697"/>
            <a:ext cx="5729968" cy="434521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hlinkClick r:id="rId3"/>
              </a:rPr>
              <a:t>Red Butte Gardens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>
                <a:hlinkClick r:id="rId4"/>
              </a:rPr>
              <a:t>Natural History Museum </a:t>
            </a:r>
            <a:r>
              <a:rPr lang="en-US" sz="1800" dirty="0"/>
              <a:t>(Dinosaurs + More!)</a:t>
            </a:r>
          </a:p>
          <a:p>
            <a:pPr>
              <a:spcBef>
                <a:spcPts val="0"/>
              </a:spcBef>
            </a:pPr>
            <a:r>
              <a:rPr lang="en-US" sz="1800" dirty="0">
                <a:hlinkClick r:id="rId5"/>
              </a:rPr>
              <a:t>Utah Museum of Fine Arts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>
                <a:hlinkClick r:id="rId6"/>
              </a:rPr>
              <a:t>Software Access </a:t>
            </a:r>
            <a:r>
              <a:rPr lang="en-US" sz="1800" dirty="0"/>
              <a:t>(Adobe Suite, Microsoft Office, + more!)</a:t>
            </a:r>
          </a:p>
          <a:p>
            <a:pPr>
              <a:spcBef>
                <a:spcPts val="0"/>
              </a:spcBef>
            </a:pPr>
            <a:r>
              <a:rPr lang="en-US" sz="1800" dirty="0">
                <a:hlinkClick r:id="rId7"/>
              </a:rPr>
              <a:t>UTA Bus, TRAX, and Frontrunner transportation</a:t>
            </a: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Tickets: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hlinkClick r:id="rId8"/>
              </a:rPr>
              <a:t>Pioneer Theatre Company</a:t>
            </a: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sz="1800" dirty="0">
                <a:hlinkClick r:id="rId9"/>
              </a:rPr>
              <a:t>One free ticket and up to three guest tickets</a:t>
            </a:r>
            <a:r>
              <a:rPr lang="en-US" sz="1800" dirty="0"/>
              <a:t> for all men’s and women’s home basketball games.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Digital subscriptions to: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hlinkClick r:id="rId10"/>
              </a:rPr>
              <a:t>The New York Times</a:t>
            </a: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sz="1800" dirty="0">
                <a:hlinkClick r:id="rId11"/>
              </a:rPr>
              <a:t>Wall Street Journal</a:t>
            </a:r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C34B2C-D0FD-4AA4-9EF4-DAD9B16D5B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25351" y="1509713"/>
            <a:ext cx="4646602" cy="823912"/>
          </a:xfrm>
        </p:spPr>
        <p:txBody>
          <a:bodyPr>
            <a:normAutofit/>
          </a:bodyPr>
          <a:lstStyle/>
          <a:p>
            <a:r>
              <a:rPr lang="en-US" u="sng" dirty="0"/>
              <a:t>Student Discounts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E38BA-E682-4B57-B8A9-C118EFA95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6743" y="2425697"/>
            <a:ext cx="5372100" cy="2004789"/>
          </a:xfrm>
        </p:spPr>
        <p:txBody>
          <a:bodyPr>
            <a:normAutofit fontScale="92500"/>
          </a:bodyPr>
          <a:lstStyle/>
          <a:p>
            <a:r>
              <a:rPr lang="en-US" sz="1900" dirty="0">
                <a:hlinkClick r:id="rId12"/>
              </a:rPr>
              <a:t>Student pricing on IKON ski passes</a:t>
            </a:r>
            <a:endParaRPr lang="en-US" sz="1900" dirty="0"/>
          </a:p>
          <a:p>
            <a:r>
              <a:rPr lang="en-US" sz="1900" dirty="0">
                <a:hlinkClick r:id="rId13"/>
              </a:rPr>
              <a:t>Discounted rental equipment from Outdoor Adventures</a:t>
            </a:r>
            <a:endParaRPr lang="en-US" sz="1900" dirty="0"/>
          </a:p>
          <a:p>
            <a:r>
              <a:rPr lang="en-US" sz="1900" dirty="0">
                <a:hlinkClick r:id="rId14"/>
              </a:rPr>
              <a:t>Discounted Utah Symphony &amp; Opera tickets</a:t>
            </a:r>
            <a:endParaRPr lang="en-US" sz="1900" dirty="0"/>
          </a:p>
          <a:p>
            <a:r>
              <a:rPr lang="en-US" sz="1900" dirty="0">
                <a:hlinkClick r:id="rId15"/>
              </a:rPr>
              <a:t>Shopping Student Discounts </a:t>
            </a:r>
            <a:endParaRPr lang="en-US" sz="1900" dirty="0"/>
          </a:p>
          <a:p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C263877-15AC-35AA-6760-0574A3CFF185}"/>
              </a:ext>
            </a:extLst>
          </p:cNvPr>
          <p:cNvSpPr txBox="1">
            <a:spLocks/>
          </p:cNvSpPr>
          <p:nvPr/>
        </p:nvSpPr>
        <p:spPr>
          <a:xfrm>
            <a:off x="6596743" y="5015706"/>
            <a:ext cx="5372100" cy="2717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87956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CAE73-2AE3-311A-8685-95888017D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0FB6-FF0E-94E2-6044-8A6BE7DE8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Q &amp;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5A7BA-A1FD-982A-E2A6-B50FFEF43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23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BE10567-6165-46A7-867D-4690A16B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0F4DB1F4-429C-4C85-85D7-C4D81996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159C0DA6-71D9-4C96-A774-7FADF5E0A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ound Diagonal Corner Rectangle 7">
            <a:extLst>
              <a:ext uri="{FF2B5EF4-FFF2-40B4-BE49-F238E27FC236}">
                <a16:creationId xmlns:a16="http://schemas.microsoft.com/office/drawing/2014/main" id="{4B24F6DB-F114-44A7-BB56-D401884E4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2333" y="2235200"/>
            <a:ext cx="7027334" cy="2396067"/>
          </a:xfrm>
          <a:prstGeom prst="round2DiagRect">
            <a:avLst>
              <a:gd name="adj1" fmla="val 9246"/>
              <a:gd name="adj2" fmla="val 0"/>
            </a:avLst>
          </a:prstGeom>
          <a:solidFill>
            <a:srgbClr val="000000">
              <a:alpha val="80000"/>
            </a:srgbClr>
          </a:solidFill>
          <a:ln w="19050" cap="sq">
            <a:solidFill>
              <a:schemeClr val="tx2"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B50ECD-225E-4F81-AF7B-706DD05F3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900097"/>
            <a:ext cx="10982062" cy="1211524"/>
            <a:chOff x="605895" y="2900097"/>
            <a:chExt cx="10982062" cy="1211524"/>
          </a:xfrm>
          <a:effectLst/>
        </p:grpSpPr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CBC3B006-1357-4969-BC3D-CDD91E492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9653587" y="33797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0D6E4F1D-B331-41B5-90EF-2236C1EE1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078244" y="33107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54A60014-21DF-44E5-9137-433571885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1146631" y="35742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>
              <a:extLst>
                <a:ext uri="{FF2B5EF4-FFF2-40B4-BE49-F238E27FC236}">
                  <a16:creationId xmlns:a16="http://schemas.microsoft.com/office/drawing/2014/main" id="{40B768C0-B003-45F4-9A06-EA3509A90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230644" y="30345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5E479182-2054-4AD9-823D-81CFAD7F2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34587" y="25627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A7D912CF-756A-41F1-8BF1-5BA7D1BD0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7375" y="32326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734B6F35-2160-44B1-AB00-F628C84B1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9044" y="30953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9">
              <a:extLst>
                <a:ext uri="{FF2B5EF4-FFF2-40B4-BE49-F238E27FC236}">
                  <a16:creationId xmlns:a16="http://schemas.microsoft.com/office/drawing/2014/main" id="{D8657E76-4F63-44FE-86C5-54CA174FC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3675" y="21531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40">
              <a:extLst>
                <a:ext uri="{FF2B5EF4-FFF2-40B4-BE49-F238E27FC236}">
                  <a16:creationId xmlns:a16="http://schemas.microsoft.com/office/drawing/2014/main" id="{482CEB8C-90E5-4152-8B52-A2881B98A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8850" y="33088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41">
              <a:extLst>
                <a:ext uri="{FF2B5EF4-FFF2-40B4-BE49-F238E27FC236}">
                  <a16:creationId xmlns:a16="http://schemas.microsoft.com/office/drawing/2014/main" id="{85010FC2-BC4C-4692-876D-7FE363BF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21056" y="32842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714C1223-2B78-4715-9ACB-079A60D16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2122751" y="35321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1D9109D3-C92A-410B-9B43-5F02B2D84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958445" y="34631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EF5B327A-A1AE-42F3-815E-84F4AA294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858308" y="37266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id="{77738BDE-751F-4D4C-B4C4-C9DF3EA29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658407" y="31869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9C8C4AD6-72BF-490C-963C-97C7FD7E7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860814" y="27151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94990E31-5AA8-4502-A963-CE1B539DA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289314" y="33850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9E703E9D-ED76-449C-A8C0-7A1E24B8B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605895" y="32477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C70A75E8-C815-4CCF-ABEE-83F19BFE0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532202" y="23055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0">
              <a:extLst>
                <a:ext uri="{FF2B5EF4-FFF2-40B4-BE49-F238E27FC236}">
                  <a16:creationId xmlns:a16="http://schemas.microsoft.com/office/drawing/2014/main" id="{E15638E1-6A92-4D31-A034-853A65A75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154501" y="34612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41">
              <a:extLst>
                <a:ext uri="{FF2B5EF4-FFF2-40B4-BE49-F238E27FC236}">
                  <a16:creationId xmlns:a16="http://schemas.microsoft.com/office/drawing/2014/main" id="{EA3E8D58-D52B-4300-8A50-5696430D1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448983" y="34366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F3ED6B-2309-4106-DCF4-E223C1374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MS Degree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5220C8D-50B4-61E4-237E-09E7F65A4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1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4D0CB3B-78EB-40D8-A1C9-9163074CF6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505127"/>
              </p:ext>
            </p:extLst>
          </p:nvPr>
        </p:nvGraphicFramePr>
        <p:xfrm>
          <a:off x="878306" y="1347651"/>
          <a:ext cx="10736751" cy="4629423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279235">
                  <a:extLst>
                    <a:ext uri="{9D8B030D-6E8A-4147-A177-3AD203B41FA5}">
                      <a16:colId xmlns:a16="http://schemas.microsoft.com/office/drawing/2014/main" val="3748491185"/>
                    </a:ext>
                  </a:extLst>
                </a:gridCol>
                <a:gridCol w="4940346">
                  <a:extLst>
                    <a:ext uri="{9D8B030D-6E8A-4147-A177-3AD203B41FA5}">
                      <a16:colId xmlns:a16="http://schemas.microsoft.com/office/drawing/2014/main" val="3796855373"/>
                    </a:ext>
                  </a:extLst>
                </a:gridCol>
                <a:gridCol w="4517170">
                  <a:extLst>
                    <a:ext uri="{9D8B030D-6E8A-4147-A177-3AD203B41FA5}">
                      <a16:colId xmlns:a16="http://schemas.microsoft.com/office/drawing/2014/main" val="38390435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Track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Electrical Engineering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Computer Engineering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742224"/>
                  </a:ext>
                </a:extLst>
              </a:tr>
              <a:tr h="86498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Required Courses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ECE 6900 Graduate Seminar I (Fall)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ECE 6910 Graduate Seminar II (Spring)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ECE 6710 Digital VLSI Design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ECE 6810 Computer Architecture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2-4 Restricted Elective List courses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846181"/>
                  </a:ext>
                </a:extLst>
              </a:tr>
              <a:tr h="133758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Add. Course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/>
                        <a:t>30+ total credits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/>
                        <a:t>18+ of those must be Advanced ECE 6000-7000 level credits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/>
                        <a:t>Up to 12 hours of Allied credits accepted (Graduate Seminar counted as Allied)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/>
                        <a:t>Final Exam Course Requirement Fulfilled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725681"/>
                  </a:ext>
                </a:extLst>
              </a:tr>
              <a:tr h="133758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Criteria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No grade lower than C-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Only CR grade will count (Grad Seminar, Project, Research)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Cumulative 3.0 GPA on courses listed on Program of Study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377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641C23-4FA0-5181-B8B0-3C6A2158D533}"/>
              </a:ext>
            </a:extLst>
          </p:cNvPr>
          <p:cNvSpPr txBox="1"/>
          <p:nvPr/>
        </p:nvSpPr>
        <p:spPr>
          <a:xfrm>
            <a:off x="878306" y="632436"/>
            <a:ext cx="481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MS Degree Requirements</a:t>
            </a:r>
          </a:p>
        </p:txBody>
      </p:sp>
    </p:spTree>
    <p:extLst>
      <p:ext uri="{BB962C8B-B14F-4D97-AF65-F5344CB8AC3E}">
        <p14:creationId xmlns:p14="http://schemas.microsoft.com/office/powerpoint/2010/main" val="95997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EAA803D-235A-4082-9BA5-93A5BF287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 dirty="0">
                <a:ea typeface="ＭＳ Ｐゴシック" panose="020B0600070205080204" pitchFamily="34" charset="-128"/>
              </a:rPr>
              <a:t>Types of MS Programs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4F53FC-D555-4DA9-836D-08A98133C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0" y="1900951"/>
            <a:ext cx="3145536" cy="823912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/>
              <a:t>Coursework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79E5841F-3BDA-416C-AEFC-04E4F6CF248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1141410" y="2998108"/>
            <a:ext cx="3145536" cy="278892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Great for students who prefer the predictable flow of courses but are not interested in taking responsibility and managing additional research or projects.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C57A7-75E8-4E81-9427-049BC6E67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23233" y="1899710"/>
            <a:ext cx="3145536" cy="823912"/>
          </a:xfrm>
          <a:solidFill>
            <a:srgbClr val="B1DAFF"/>
          </a:solidFill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Project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4C15F-C253-49D8-986B-A026B0562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98957" y="2998108"/>
            <a:ext cx="3146260" cy="2787278"/>
          </a:xfrm>
          <a:solidFill>
            <a:srgbClr val="BDD8D7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Great for students who have a funding faculty member they are interested in doing research with.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887C81-F8D5-4C3E-BDE3-71F6FBA17675}"/>
              </a:ext>
            </a:extLst>
          </p:cNvPr>
          <p:cNvSpPr txBox="1">
            <a:spLocks/>
          </p:cNvSpPr>
          <p:nvPr/>
        </p:nvSpPr>
        <p:spPr>
          <a:xfrm>
            <a:off x="7905056" y="1918368"/>
            <a:ext cx="3145536" cy="823912"/>
          </a:xfrm>
          <a:prstGeom prst="rect">
            <a:avLst/>
          </a:prstGeom>
          <a:solidFill>
            <a:srgbClr val="BDD8D7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Thesis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1724AA8-BD5A-4D87-A879-E1886839DBF7}"/>
              </a:ext>
            </a:extLst>
          </p:cNvPr>
          <p:cNvSpPr txBox="1">
            <a:spLocks/>
          </p:cNvSpPr>
          <p:nvPr/>
        </p:nvSpPr>
        <p:spPr>
          <a:xfrm>
            <a:off x="4519821" y="2998107"/>
            <a:ext cx="3146260" cy="2788920"/>
          </a:xfrm>
          <a:prstGeom prst="rect">
            <a:avLst/>
          </a:prstGeom>
          <a:solidFill>
            <a:srgbClr val="B1DAFF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Great for students who want to do research (on-campus or in industry) without the scope and of an entire thesis.</a:t>
            </a:r>
          </a:p>
          <a:p>
            <a:pPr marL="0" indent="0">
              <a:buNone/>
            </a:pPr>
            <a:r>
              <a:rPr lang="en-US" dirty="0"/>
              <a:t>(10-pg write-up vs 50+ </a:t>
            </a:r>
            <a:r>
              <a:rPr lang="en-US" dirty="0" err="1"/>
              <a:t>pg</a:t>
            </a:r>
            <a:r>
              <a:rPr lang="en-US" dirty="0"/>
              <a:t> thesis)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3E7EC-AEF6-CBD0-B515-F9C7661EC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7723E2-01A8-A1D7-487C-EF69C9621E16}"/>
              </a:ext>
            </a:extLst>
          </p:cNvPr>
          <p:cNvSpPr/>
          <p:nvPr/>
        </p:nvSpPr>
        <p:spPr>
          <a:xfrm>
            <a:off x="2994076" y="2756045"/>
            <a:ext cx="7937345" cy="1174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i="1" dirty="0">
                <a:solidFill>
                  <a:schemeClr val="tx1"/>
                </a:solidFill>
              </a:rPr>
              <a:t>No classes, </a:t>
            </a:r>
          </a:p>
          <a:p>
            <a:pPr algn="r"/>
            <a:r>
              <a:rPr lang="en-US" i="1" dirty="0">
                <a:solidFill>
                  <a:schemeClr val="tx1"/>
                </a:solidFill>
              </a:rPr>
              <a:t>campus offices CLOSED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C1473C-81AD-3C6E-E3F6-2FB9AC3652D8}"/>
              </a:ext>
            </a:extLst>
          </p:cNvPr>
          <p:cNvSpPr/>
          <p:nvPr/>
        </p:nvSpPr>
        <p:spPr>
          <a:xfrm>
            <a:off x="2994077" y="4487262"/>
            <a:ext cx="7937344" cy="6943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i="1" dirty="0">
                <a:solidFill>
                  <a:schemeClr val="tx1"/>
                </a:solidFill>
              </a:rPr>
              <a:t>No classes, </a:t>
            </a:r>
          </a:p>
          <a:p>
            <a:pPr algn="r"/>
            <a:r>
              <a:rPr lang="en-US" i="1" dirty="0">
                <a:solidFill>
                  <a:schemeClr val="tx1"/>
                </a:solidFill>
              </a:rPr>
              <a:t>campus offices OPEN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19900-FC0A-C005-02DD-B17DAA4CB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077" y="1573635"/>
            <a:ext cx="6953794" cy="48330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Jan. 6 </a:t>
            </a:r>
            <a:r>
              <a:rPr lang="en-US" sz="2800" dirty="0"/>
              <a:t>– First Day of School</a:t>
            </a:r>
          </a:p>
          <a:p>
            <a:pPr marL="0" indent="0">
              <a:buNone/>
            </a:pPr>
            <a:r>
              <a:rPr lang="en-US" sz="2800" b="1" dirty="0"/>
              <a:t>Jan. 17</a:t>
            </a:r>
            <a:r>
              <a:rPr lang="en-US" sz="2800" b="1" baseline="30000" dirty="0"/>
              <a:t> </a:t>
            </a:r>
            <a:r>
              <a:rPr lang="en-US" sz="2800" dirty="0"/>
              <a:t>– Add/Drop Deadline (Pay Tuition!)</a:t>
            </a:r>
          </a:p>
          <a:p>
            <a:pPr marL="0" indent="0">
              <a:buNone/>
            </a:pPr>
            <a:r>
              <a:rPr lang="en-US" sz="2800" b="1" dirty="0"/>
              <a:t>Jan. 20 </a:t>
            </a:r>
            <a:r>
              <a:rPr lang="en-US" sz="2800" dirty="0"/>
              <a:t>– MLK Day</a:t>
            </a:r>
          </a:p>
          <a:p>
            <a:pPr marL="0" indent="0">
              <a:buNone/>
            </a:pPr>
            <a:r>
              <a:rPr lang="en-US" sz="2800" b="1" dirty="0"/>
              <a:t>Feb. 17 </a:t>
            </a:r>
            <a:r>
              <a:rPr lang="en-US" sz="2800" dirty="0"/>
              <a:t>– President’s Day</a:t>
            </a:r>
          </a:p>
          <a:p>
            <a:pPr marL="0" indent="0">
              <a:buNone/>
            </a:pPr>
            <a:r>
              <a:rPr lang="en-US" sz="2800" b="1" dirty="0"/>
              <a:t>Feb. 28 </a:t>
            </a:r>
            <a:r>
              <a:rPr lang="en-US" sz="2800" dirty="0"/>
              <a:t>– Withdrawal Deadline</a:t>
            </a:r>
          </a:p>
          <a:p>
            <a:pPr marL="0" indent="0">
              <a:buNone/>
            </a:pPr>
            <a:r>
              <a:rPr lang="en-US" sz="2800" b="1" dirty="0"/>
              <a:t>March 9</a:t>
            </a:r>
            <a:r>
              <a:rPr lang="en-US" sz="2800" dirty="0"/>
              <a:t>-</a:t>
            </a:r>
            <a:r>
              <a:rPr lang="en-US" sz="2800" b="1" dirty="0"/>
              <a:t>16 </a:t>
            </a:r>
            <a:r>
              <a:rPr lang="en-US" sz="2800" dirty="0"/>
              <a:t>– </a:t>
            </a:r>
            <a:r>
              <a:rPr lang="en-US" sz="2700" dirty="0"/>
              <a:t>Spring Break</a:t>
            </a:r>
          </a:p>
          <a:p>
            <a:pPr marL="0" indent="0">
              <a:buNone/>
            </a:pPr>
            <a:r>
              <a:rPr lang="en-US" sz="2800" b="1" dirty="0"/>
              <a:t>April 22</a:t>
            </a:r>
            <a:r>
              <a:rPr lang="en-US" sz="2800" b="1" baseline="30000" dirty="0"/>
              <a:t> </a:t>
            </a:r>
            <a:r>
              <a:rPr lang="en-US" sz="2800" dirty="0"/>
              <a:t>– Last day of classes</a:t>
            </a:r>
          </a:p>
          <a:p>
            <a:pPr marL="0" indent="0">
              <a:buNone/>
            </a:pPr>
            <a:r>
              <a:rPr lang="en-US" sz="2800" b="1" dirty="0"/>
              <a:t>April 24</a:t>
            </a:r>
            <a:r>
              <a:rPr lang="en-US" sz="2800" dirty="0"/>
              <a:t>-</a:t>
            </a:r>
            <a:r>
              <a:rPr lang="en-US" sz="2800" b="1" dirty="0"/>
              <a:t>30 </a:t>
            </a:r>
            <a:r>
              <a:rPr lang="en-US" sz="2800" dirty="0"/>
              <a:t>– Final Exams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FE1979-0652-141E-54FE-D4E1E3028125}"/>
              </a:ext>
            </a:extLst>
          </p:cNvPr>
          <p:cNvSpPr txBox="1">
            <a:spLocks/>
          </p:cNvSpPr>
          <p:nvPr/>
        </p:nvSpPr>
        <p:spPr>
          <a:xfrm>
            <a:off x="1260578" y="352926"/>
            <a:ext cx="9670844" cy="1436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accent6"/>
                </a:solidFill>
              </a:rPr>
              <a:t>ECE New Grad Orientation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04962-69D7-A669-6D83-D3D2B8D5C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139" y="1573635"/>
            <a:ext cx="1472377" cy="4833058"/>
          </a:xfr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vert">
            <a:normAutofit/>
          </a:bodyPr>
          <a:lstStyle/>
          <a:p>
            <a:pPr algn="ctr"/>
            <a:r>
              <a:rPr lang="en-US" sz="4800" dirty="0"/>
              <a:t>Dates to Know</a:t>
            </a:r>
          </a:p>
        </p:txBody>
      </p:sp>
    </p:spTree>
    <p:extLst>
      <p:ext uri="{BB962C8B-B14F-4D97-AF65-F5344CB8AC3E}">
        <p14:creationId xmlns:p14="http://schemas.microsoft.com/office/powerpoint/2010/main" val="3286218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9DDE3-BE0A-4ACF-A81D-2DD8FDCB2F10}"/>
              </a:ext>
            </a:extLst>
          </p:cNvPr>
          <p:cNvSpPr txBox="1">
            <a:spLocks noChangeArrowheads="1"/>
          </p:cNvSpPr>
          <p:nvPr/>
        </p:nvSpPr>
        <p:spPr>
          <a:xfrm>
            <a:off x="1141411" y="619126"/>
            <a:ext cx="9906000" cy="14779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dirty="0">
                <a:ea typeface="ＭＳ Ｐゴシック" panose="020B0600070205080204" pitchFamily="34" charset="-128"/>
              </a:rPr>
              <a:t>MS Program Final Exam Options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971EFEB-683E-4F29-80DC-818F7F0C2867}"/>
              </a:ext>
            </a:extLst>
          </p:cNvPr>
          <p:cNvSpPr txBox="1">
            <a:spLocks/>
          </p:cNvSpPr>
          <p:nvPr/>
        </p:nvSpPr>
        <p:spPr>
          <a:xfrm>
            <a:off x="1141410" y="1900951"/>
            <a:ext cx="3145536" cy="823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COURSEWORK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5353FC-B5DA-4ADF-860D-32C110400B2C}"/>
              </a:ext>
            </a:extLst>
          </p:cNvPr>
          <p:cNvSpPr txBox="1">
            <a:spLocks noChangeArrowheads="1"/>
          </p:cNvSpPr>
          <p:nvPr/>
        </p:nvSpPr>
        <p:spPr>
          <a:xfrm>
            <a:off x="1141410" y="2998108"/>
            <a:ext cx="3145536" cy="3458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Students complete a course from the approved Final Exam List with a B or higher.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92EF965-05C6-49E0-993F-414E8B019EE8}"/>
              </a:ext>
            </a:extLst>
          </p:cNvPr>
          <p:cNvSpPr txBox="1">
            <a:spLocks/>
          </p:cNvSpPr>
          <p:nvPr/>
        </p:nvSpPr>
        <p:spPr>
          <a:xfrm>
            <a:off x="4523233" y="1899710"/>
            <a:ext cx="3145536" cy="823912"/>
          </a:xfrm>
          <a:prstGeom prst="rect">
            <a:avLst/>
          </a:prstGeom>
          <a:solidFill>
            <a:srgbClr val="B1DAFF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PROJECT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340A53D-A059-4C33-8EE8-E40027BDF8B1}"/>
              </a:ext>
            </a:extLst>
          </p:cNvPr>
          <p:cNvSpPr txBox="1">
            <a:spLocks/>
          </p:cNvSpPr>
          <p:nvPr/>
        </p:nvSpPr>
        <p:spPr>
          <a:xfrm>
            <a:off x="7898956" y="2998108"/>
            <a:ext cx="3434061" cy="3456074"/>
          </a:xfrm>
          <a:prstGeom prst="rect">
            <a:avLst/>
          </a:prstGeom>
          <a:solidFill>
            <a:srgbClr val="BDD8D7"/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6-10 Credits ECE 6950/6970</a:t>
            </a:r>
          </a:p>
          <a:p>
            <a:pPr>
              <a:spcBef>
                <a:spcPts val="600"/>
              </a:spcBef>
            </a:pPr>
            <a:r>
              <a:rPr lang="en-US" dirty="0"/>
              <a:t>Students start Project option</a:t>
            </a:r>
          </a:p>
          <a:p>
            <a:pPr>
              <a:spcBef>
                <a:spcPts val="600"/>
              </a:spcBef>
            </a:pPr>
            <a:r>
              <a:rPr lang="en-US" dirty="0"/>
              <a:t>After all 6 credits are completed, assess work with advisor</a:t>
            </a:r>
          </a:p>
          <a:p>
            <a:pPr>
              <a:spcBef>
                <a:spcPts val="600"/>
              </a:spcBef>
            </a:pPr>
            <a:r>
              <a:rPr lang="en-US" dirty="0"/>
              <a:t>If advisor approves their work, they may convert project to thesis</a:t>
            </a:r>
          </a:p>
          <a:p>
            <a:pPr>
              <a:spcBef>
                <a:spcPts val="600"/>
              </a:spcBef>
            </a:pPr>
            <a:r>
              <a:rPr lang="en-US" dirty="0"/>
              <a:t>Proposal/defense cannot be done the same semester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91284E3-6E0D-4F97-8C76-FCAFD4003C55}"/>
              </a:ext>
            </a:extLst>
          </p:cNvPr>
          <p:cNvSpPr txBox="1">
            <a:spLocks/>
          </p:cNvSpPr>
          <p:nvPr/>
        </p:nvSpPr>
        <p:spPr>
          <a:xfrm>
            <a:off x="7905055" y="1918368"/>
            <a:ext cx="3427961" cy="823912"/>
          </a:xfrm>
          <a:prstGeom prst="rect">
            <a:avLst/>
          </a:prstGeom>
          <a:solidFill>
            <a:srgbClr val="BDD8D7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Thesis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0D05CB4-41F6-4B15-8FF8-F9E68B3686BE}"/>
              </a:ext>
            </a:extLst>
          </p:cNvPr>
          <p:cNvSpPr txBox="1">
            <a:spLocks/>
          </p:cNvSpPr>
          <p:nvPr/>
        </p:nvSpPr>
        <p:spPr>
          <a:xfrm>
            <a:off x="4519821" y="2998107"/>
            <a:ext cx="3146260" cy="3458110"/>
          </a:xfrm>
          <a:prstGeom prst="rect">
            <a:avLst/>
          </a:prstGeom>
          <a:solidFill>
            <a:srgbClr val="B1DAFF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3-6 Credits ECE 6950</a:t>
            </a:r>
          </a:p>
          <a:p>
            <a:pPr marL="0" indent="0">
              <a:buNone/>
            </a:pPr>
            <a:r>
              <a:rPr lang="en-US" sz="2200" dirty="0"/>
              <a:t>Students complete a final write-up or presentation on project (at project advisor’s discretion)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92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CEA0EE-5B4F-4A8C-A970-CDC2EE2E6E56}"/>
              </a:ext>
            </a:extLst>
          </p:cNvPr>
          <p:cNvSpPr/>
          <p:nvPr/>
        </p:nvSpPr>
        <p:spPr>
          <a:xfrm>
            <a:off x="1179545" y="2055844"/>
            <a:ext cx="4100803" cy="32825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8DF98-472C-4F45-8CD0-10EEB84CB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050" y="351127"/>
            <a:ext cx="10241899" cy="745554"/>
          </a:xfrm>
        </p:spPr>
        <p:txBody>
          <a:bodyPr/>
          <a:lstStyle/>
          <a:p>
            <a:pPr algn="ctr"/>
            <a:r>
              <a:rPr lang="en-US" dirty="0"/>
              <a:t>MS Supervisory Committee</a:t>
            </a:r>
          </a:p>
        </p:txBody>
      </p:sp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68CA472F-ACA9-4229-859F-DD1491546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7239" y="3287840"/>
            <a:ext cx="1237862" cy="1237862"/>
          </a:xfrm>
          <a:prstGeom prst="rect">
            <a:avLst/>
          </a:prstGeom>
        </p:spPr>
      </p:pic>
      <p:pic>
        <p:nvPicPr>
          <p:cNvPr id="7" name="Graphic 6" descr="User with solid fill">
            <a:extLst>
              <a:ext uri="{FF2B5EF4-FFF2-40B4-BE49-F238E27FC236}">
                <a16:creationId xmlns:a16="http://schemas.microsoft.com/office/drawing/2014/main" id="{C3DC11C9-DFE7-41F3-A4A8-93B20306E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1015" y="2840278"/>
            <a:ext cx="1237862" cy="1237862"/>
          </a:xfrm>
          <a:prstGeom prst="rect">
            <a:avLst/>
          </a:prstGeom>
        </p:spPr>
      </p:pic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319B0027-B3F6-4BD1-9D22-EAEF9ECF1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6527" y="3287840"/>
            <a:ext cx="1237862" cy="12378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A0B2C7C-832F-44A1-982F-582218F94DB4}"/>
              </a:ext>
            </a:extLst>
          </p:cNvPr>
          <p:cNvSpPr txBox="1"/>
          <p:nvPr/>
        </p:nvSpPr>
        <p:spPr>
          <a:xfrm>
            <a:off x="1179545" y="1163066"/>
            <a:ext cx="10037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3-member committee (primarily faculty) that approves a student’s research / coursework and can guide the student to make sure that their studies are sufficiently rigorous and appropriate for a graduate degree.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ED22E-4B4A-2793-833E-D758E413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4913" y="2183833"/>
            <a:ext cx="6223132" cy="31545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u="sng" dirty="0">
                <a:ea typeface="+mn-lt"/>
                <a:cs typeface="+mn-lt"/>
              </a:rPr>
              <a:t>Who Is My Committee Chair?</a:t>
            </a:r>
            <a:endParaRPr lang="en-US" b="1" dirty="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ea typeface="+mn-lt"/>
                <a:cs typeface="+mn-lt"/>
              </a:rPr>
              <a:t>Coursework</a:t>
            </a:r>
            <a:r>
              <a:rPr lang="en-US" dirty="0">
                <a:ea typeface="+mn-lt"/>
                <a:cs typeface="+mn-lt"/>
              </a:rPr>
              <a:t>: Default based on area of emphasis</a:t>
            </a:r>
            <a:endParaRPr lang="en-US" b="1" dirty="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ea typeface="+mn-lt"/>
                <a:cs typeface="+mn-lt"/>
              </a:rPr>
              <a:t>Project</a:t>
            </a:r>
            <a:r>
              <a:rPr lang="en-US" dirty="0">
                <a:ea typeface="+mn-lt"/>
                <a:cs typeface="+mn-lt"/>
              </a:rPr>
              <a:t>: Professor(s) supervising ECE 6950</a:t>
            </a:r>
            <a:r>
              <a:rPr lang="en-US" dirty="0">
                <a:ea typeface="Calibri"/>
                <a:cs typeface="Calibri"/>
              </a:rPr>
              <a:t> credits</a:t>
            </a:r>
            <a:endParaRPr lang="en-US" b="1" dirty="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ea typeface="+mn-lt"/>
                <a:cs typeface="+mn-lt"/>
              </a:rPr>
              <a:t>Thesis</a:t>
            </a:r>
            <a:r>
              <a:rPr lang="en-US" dirty="0">
                <a:ea typeface="+mn-lt"/>
                <a:cs typeface="+mn-lt"/>
              </a:rPr>
              <a:t>: Professor supervising your thesis research</a:t>
            </a:r>
          </a:p>
          <a:p>
            <a:pPr lvl="1"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Need two more committee members</a:t>
            </a:r>
            <a:endParaRPr lang="en-US" dirty="0">
              <a:ea typeface="Calibri"/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One member can be from outside department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81FAC-E8D4-4F48-F17A-23316192E102}"/>
              </a:ext>
            </a:extLst>
          </p:cNvPr>
          <p:cNvSpPr txBox="1"/>
          <p:nvPr/>
        </p:nvSpPr>
        <p:spPr>
          <a:xfrm>
            <a:off x="1179545" y="5448926"/>
            <a:ext cx="410080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i="1" dirty="0"/>
              <a:t>Most MS students will be assigned a default committee based on their Program of Study’s area of emphasis</a:t>
            </a:r>
            <a:endParaRPr lang="en-US" sz="1600" i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52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87A2D-5786-19CA-D74F-3DF8D71F6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93BD-816F-9E97-A938-89B835E2B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Q &amp;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F7DC2-13E0-5C1F-D3E2-AFA9F54D0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39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271E1F-9851-7458-74D9-46628CF28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BE10567-6165-46A7-867D-4690A16B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67" name="Rectangle 66">
              <a:extLst>
                <a:ext uri="{FF2B5EF4-FFF2-40B4-BE49-F238E27FC236}">
                  <a16:creationId xmlns:a16="http://schemas.microsoft.com/office/drawing/2014/main" id="{0F4DB1F4-429C-4C85-85D7-C4D81996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159C0DA6-71D9-4C96-A774-7FADF5E0A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Round Diagonal Corner Rectangle 7">
            <a:extLst>
              <a:ext uri="{FF2B5EF4-FFF2-40B4-BE49-F238E27FC236}">
                <a16:creationId xmlns:a16="http://schemas.microsoft.com/office/drawing/2014/main" id="{4B24F6DB-F114-44A7-BB56-D401884E4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2333" y="2235200"/>
            <a:ext cx="7027334" cy="2396067"/>
          </a:xfrm>
          <a:prstGeom prst="round2DiagRect">
            <a:avLst>
              <a:gd name="adj1" fmla="val 9246"/>
              <a:gd name="adj2" fmla="val 0"/>
            </a:avLst>
          </a:prstGeom>
          <a:solidFill>
            <a:srgbClr val="000000">
              <a:alpha val="80000"/>
            </a:srgbClr>
          </a:solidFill>
          <a:ln w="19050" cap="sq">
            <a:solidFill>
              <a:schemeClr val="tx2"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DB50ECD-225E-4F81-AF7B-706DD05F3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900097"/>
            <a:ext cx="10982062" cy="1211524"/>
            <a:chOff x="605895" y="2900097"/>
            <a:chExt cx="10982062" cy="1211524"/>
          </a:xfrm>
          <a:effectLst/>
        </p:grpSpPr>
        <p:sp>
          <p:nvSpPr>
            <p:cNvPr id="73" name="Freeform 32">
              <a:extLst>
                <a:ext uri="{FF2B5EF4-FFF2-40B4-BE49-F238E27FC236}">
                  <a16:creationId xmlns:a16="http://schemas.microsoft.com/office/drawing/2014/main" id="{CBC3B006-1357-4969-BC3D-CDD91E492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9653587" y="33797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3">
              <a:extLst>
                <a:ext uri="{FF2B5EF4-FFF2-40B4-BE49-F238E27FC236}">
                  <a16:creationId xmlns:a16="http://schemas.microsoft.com/office/drawing/2014/main" id="{0D6E4F1D-B331-41B5-90EF-2236C1EE1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078244" y="33107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34">
              <a:extLst>
                <a:ext uri="{FF2B5EF4-FFF2-40B4-BE49-F238E27FC236}">
                  <a16:creationId xmlns:a16="http://schemas.microsoft.com/office/drawing/2014/main" id="{54A60014-21DF-44E5-9137-433571885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1146631" y="35742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37">
              <a:extLst>
                <a:ext uri="{FF2B5EF4-FFF2-40B4-BE49-F238E27FC236}">
                  <a16:creationId xmlns:a16="http://schemas.microsoft.com/office/drawing/2014/main" id="{40B768C0-B003-45F4-9A06-EA3509A90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230644" y="30345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5E479182-2054-4AD9-823D-81CFAD7F2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34587" y="25627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36">
              <a:extLst>
                <a:ext uri="{FF2B5EF4-FFF2-40B4-BE49-F238E27FC236}">
                  <a16:creationId xmlns:a16="http://schemas.microsoft.com/office/drawing/2014/main" id="{A7D912CF-756A-41F1-8BF1-5BA7D1BD0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7375" y="32326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38">
              <a:extLst>
                <a:ext uri="{FF2B5EF4-FFF2-40B4-BE49-F238E27FC236}">
                  <a16:creationId xmlns:a16="http://schemas.microsoft.com/office/drawing/2014/main" id="{734B6F35-2160-44B1-AB00-F628C84B1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9044" y="30953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39">
              <a:extLst>
                <a:ext uri="{FF2B5EF4-FFF2-40B4-BE49-F238E27FC236}">
                  <a16:creationId xmlns:a16="http://schemas.microsoft.com/office/drawing/2014/main" id="{D8657E76-4F63-44FE-86C5-54CA174FC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3675" y="21531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40">
              <a:extLst>
                <a:ext uri="{FF2B5EF4-FFF2-40B4-BE49-F238E27FC236}">
                  <a16:creationId xmlns:a16="http://schemas.microsoft.com/office/drawing/2014/main" id="{482CEB8C-90E5-4152-8B52-A2881B98A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8850" y="33088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ctangle 41">
              <a:extLst>
                <a:ext uri="{FF2B5EF4-FFF2-40B4-BE49-F238E27FC236}">
                  <a16:creationId xmlns:a16="http://schemas.microsoft.com/office/drawing/2014/main" id="{85010FC2-BC4C-4692-876D-7FE363BF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21056" y="32842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2">
              <a:extLst>
                <a:ext uri="{FF2B5EF4-FFF2-40B4-BE49-F238E27FC236}">
                  <a16:creationId xmlns:a16="http://schemas.microsoft.com/office/drawing/2014/main" id="{714C1223-2B78-4715-9ACB-079A60D16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2122751" y="35321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3">
              <a:extLst>
                <a:ext uri="{FF2B5EF4-FFF2-40B4-BE49-F238E27FC236}">
                  <a16:creationId xmlns:a16="http://schemas.microsoft.com/office/drawing/2014/main" id="{1D9109D3-C92A-410B-9B43-5F02B2D84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958445" y="34631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EF5B327A-A1AE-42F3-815E-84F4AA294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858308" y="37266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7">
              <a:extLst>
                <a:ext uri="{FF2B5EF4-FFF2-40B4-BE49-F238E27FC236}">
                  <a16:creationId xmlns:a16="http://schemas.microsoft.com/office/drawing/2014/main" id="{77738BDE-751F-4D4C-B4C4-C9DF3EA29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658407" y="31869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5">
              <a:extLst>
                <a:ext uri="{FF2B5EF4-FFF2-40B4-BE49-F238E27FC236}">
                  <a16:creationId xmlns:a16="http://schemas.microsoft.com/office/drawing/2014/main" id="{9C8C4AD6-72BF-490C-963C-97C7FD7E7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860814" y="27151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6">
              <a:extLst>
                <a:ext uri="{FF2B5EF4-FFF2-40B4-BE49-F238E27FC236}">
                  <a16:creationId xmlns:a16="http://schemas.microsoft.com/office/drawing/2014/main" id="{94990E31-5AA8-4502-A963-CE1B539DA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289314" y="33850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38">
              <a:extLst>
                <a:ext uri="{FF2B5EF4-FFF2-40B4-BE49-F238E27FC236}">
                  <a16:creationId xmlns:a16="http://schemas.microsoft.com/office/drawing/2014/main" id="{9E703E9D-ED76-449C-A8C0-7A1E24B8B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605895" y="32477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39">
              <a:extLst>
                <a:ext uri="{FF2B5EF4-FFF2-40B4-BE49-F238E27FC236}">
                  <a16:creationId xmlns:a16="http://schemas.microsoft.com/office/drawing/2014/main" id="{C70A75E8-C815-4CCF-ABEE-83F19BFE0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532202" y="23055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40">
              <a:extLst>
                <a:ext uri="{FF2B5EF4-FFF2-40B4-BE49-F238E27FC236}">
                  <a16:creationId xmlns:a16="http://schemas.microsoft.com/office/drawing/2014/main" id="{E15638E1-6A92-4D31-A034-853A65A75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154501" y="34612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Rectangle 41">
              <a:extLst>
                <a:ext uri="{FF2B5EF4-FFF2-40B4-BE49-F238E27FC236}">
                  <a16:creationId xmlns:a16="http://schemas.microsoft.com/office/drawing/2014/main" id="{EA3E8D58-D52B-4300-8A50-5696430D1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448983" y="34366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A04BE0-CC59-3B94-2289-7A2DE6EC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328334"/>
            <a:ext cx="6858000" cy="1367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PhD Degree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23FED-30A9-CB71-8280-6B4DA1FBC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1" y="3602038"/>
            <a:ext cx="6857999" cy="95302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4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47BA7-1099-7582-3893-226A090CE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19278DA-F05F-3F79-CB6D-633B9800DEEA}"/>
              </a:ext>
            </a:extLst>
          </p:cNvPr>
          <p:cNvSpPr/>
          <p:nvPr/>
        </p:nvSpPr>
        <p:spPr>
          <a:xfrm>
            <a:off x="5627910" y="1838130"/>
            <a:ext cx="5604585" cy="32825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6F21F-9FF6-1211-7945-E2980FA6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050" y="351127"/>
            <a:ext cx="10241899" cy="745554"/>
          </a:xfrm>
        </p:spPr>
        <p:txBody>
          <a:bodyPr/>
          <a:lstStyle/>
          <a:p>
            <a:pPr algn="ctr"/>
            <a:r>
              <a:rPr lang="en-US" dirty="0"/>
              <a:t>PhD Supervisory Committee</a:t>
            </a:r>
          </a:p>
        </p:txBody>
      </p:sp>
      <p:pic>
        <p:nvPicPr>
          <p:cNvPr id="10" name="Graphic 9" descr="User with solid fill">
            <a:extLst>
              <a:ext uri="{FF2B5EF4-FFF2-40B4-BE49-F238E27FC236}">
                <a16:creationId xmlns:a16="http://schemas.microsoft.com/office/drawing/2014/main" id="{6791B097-E21E-DCAE-4B74-8E3F02CA7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7702" y="2862842"/>
            <a:ext cx="1237862" cy="1237862"/>
          </a:xfrm>
          <a:prstGeom prst="rect">
            <a:avLst/>
          </a:prstGeom>
        </p:spPr>
      </p:pic>
      <p:pic>
        <p:nvPicPr>
          <p:cNvPr id="11" name="Graphic 10" descr="User with solid fill">
            <a:extLst>
              <a:ext uri="{FF2B5EF4-FFF2-40B4-BE49-F238E27FC236}">
                <a16:creationId xmlns:a16="http://schemas.microsoft.com/office/drawing/2014/main" id="{F56CFFE5-775C-5083-81A6-79118DB5B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6057" y="2862842"/>
            <a:ext cx="1237862" cy="1237862"/>
          </a:xfrm>
          <a:prstGeom prst="rect">
            <a:avLst/>
          </a:prstGeom>
        </p:spPr>
      </p:pic>
      <p:pic>
        <p:nvPicPr>
          <p:cNvPr id="12" name="Graphic 11" descr="User with solid fill">
            <a:extLst>
              <a:ext uri="{FF2B5EF4-FFF2-40B4-BE49-F238E27FC236}">
                <a16:creationId xmlns:a16="http://schemas.microsoft.com/office/drawing/2014/main" id="{87E16305-4975-E8AA-87F3-6AE6E6DAB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94412" y="2862842"/>
            <a:ext cx="1237862" cy="1237862"/>
          </a:xfrm>
          <a:prstGeom prst="rect">
            <a:avLst/>
          </a:prstGeom>
        </p:spPr>
      </p:pic>
      <p:pic>
        <p:nvPicPr>
          <p:cNvPr id="13" name="Graphic 12" descr="User with solid fill">
            <a:extLst>
              <a:ext uri="{FF2B5EF4-FFF2-40B4-BE49-F238E27FC236}">
                <a16:creationId xmlns:a16="http://schemas.microsoft.com/office/drawing/2014/main" id="{26DF9C23-D4CB-5A89-2212-F61B31B0F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2767" y="2862842"/>
            <a:ext cx="1237862" cy="1237862"/>
          </a:xfrm>
          <a:prstGeom prst="rect">
            <a:avLst/>
          </a:prstGeom>
        </p:spPr>
      </p:pic>
      <p:pic>
        <p:nvPicPr>
          <p:cNvPr id="14" name="Graphic 13" descr="User with solid fill">
            <a:extLst>
              <a:ext uri="{FF2B5EF4-FFF2-40B4-BE49-F238E27FC236}">
                <a16:creationId xmlns:a16="http://schemas.microsoft.com/office/drawing/2014/main" id="{D50C6524-BEE1-A600-D494-CB46003C8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9347" y="2862842"/>
            <a:ext cx="1237862" cy="12378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928BCD-CD63-572B-2A94-285E9A9702C5}"/>
              </a:ext>
            </a:extLst>
          </p:cNvPr>
          <p:cNvSpPr txBox="1"/>
          <p:nvPr/>
        </p:nvSpPr>
        <p:spPr>
          <a:xfrm>
            <a:off x="7302052" y="4001599"/>
            <a:ext cx="214496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/>
              <a:t>Committee Chair</a:t>
            </a:r>
          </a:p>
          <a:p>
            <a:pPr algn="ctr"/>
            <a:r>
              <a:rPr lang="en-US" sz="1600" dirty="0"/>
              <a:t>Faculty Advisor/PI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A37BBF-F86A-A2E5-9430-269E87B2ECFC}"/>
              </a:ext>
            </a:extLst>
          </p:cNvPr>
          <p:cNvSpPr txBox="1"/>
          <p:nvPr/>
        </p:nvSpPr>
        <p:spPr>
          <a:xfrm>
            <a:off x="9694040" y="3918822"/>
            <a:ext cx="157531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1 member from outside ECE dept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E70400-93C6-FF77-DCCC-77B77D4C728D}"/>
              </a:ext>
            </a:extLst>
          </p:cNvPr>
          <p:cNvSpPr txBox="1"/>
          <p:nvPr/>
        </p:nvSpPr>
        <p:spPr>
          <a:xfrm>
            <a:off x="868058" y="1950542"/>
            <a:ext cx="45987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5-member committee (primarily faculty) that approves a student’s research / coursework and will guide the student to make sure that their studies are sufficiently rigorous and appropriate for the student’s research.</a:t>
            </a:r>
          </a:p>
          <a:p>
            <a:endParaRPr lang="en-US" sz="2000" dirty="0"/>
          </a:p>
          <a:p>
            <a:r>
              <a:rPr lang="en-US" sz="2000" i="1" dirty="0"/>
              <a:t>Most PhD students don’t need to form a committee until their 3</a:t>
            </a:r>
            <a:r>
              <a:rPr lang="en-US" sz="2000" i="1" baseline="30000" dirty="0"/>
              <a:t>rd</a:t>
            </a:r>
            <a:r>
              <a:rPr lang="en-US" sz="2000" i="1" dirty="0"/>
              <a:t> semester for their QE (Qualifying Exam)</a:t>
            </a:r>
            <a:endParaRPr lang="en-US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BCF5A2-8F90-7330-FBEF-0500326CB0F2}"/>
              </a:ext>
            </a:extLst>
          </p:cNvPr>
          <p:cNvSpPr txBox="1"/>
          <p:nvPr/>
        </p:nvSpPr>
        <p:spPr>
          <a:xfrm>
            <a:off x="7459041" y="2202834"/>
            <a:ext cx="18832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PhD Committee</a:t>
            </a:r>
          </a:p>
        </p:txBody>
      </p:sp>
    </p:spTree>
    <p:extLst>
      <p:ext uri="{BB962C8B-B14F-4D97-AF65-F5344CB8AC3E}">
        <p14:creationId xmlns:p14="http://schemas.microsoft.com/office/powerpoint/2010/main" val="2797317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5F3433-915A-BB92-A978-C8A63CFBC7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2FAC2-4257-1741-02DF-7EBC19FE9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PhD Timeline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5108859-3DAB-65A4-1DBD-E774ADB8E4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4599370"/>
              </p:ext>
            </p:extLst>
          </p:nvPr>
        </p:nvGraphicFramePr>
        <p:xfrm>
          <a:off x="894347" y="82783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311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97500E-53B9-4564-B893-1F53D545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671002-0450-41DC-88EE-745DA63B2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0CE34D-4117-4A4B-AC5D-5D400CBB7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DE9529-4265-459C-8B9A-46E87DC7E9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4FA2AE-8CD2-4308-B932-966BBECA9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09727C-ACFB-47AC-A529-9EFF2846E2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8F0E6F-2D51-4873-A0E0-703F2838F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4C9EC7-E910-4DE7-8518-03624C46D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81D340-7F25-412B-8A05-ECEAA4E22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A1EBC4-7D8A-44AA-9EED-2E91D52AB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C591FF-CA68-40AC-88FA-92C88B9BB5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EAA803D-235A-4082-9BA5-93A5BF287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 dirty="0">
                <a:ea typeface="ＭＳ Ｐゴシック" panose="020B0600070205080204" pitchFamily="34" charset="-128"/>
              </a:rPr>
              <a:t>PhD Degree Pathways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4F53FC-D555-4DA9-836D-08A98133C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0" y="1900951"/>
            <a:ext cx="3145536" cy="823912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/>
              <a:t>Milestone MS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79E5841F-3BDA-416C-AEFC-04E4F6CF248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1141410" y="3013712"/>
            <a:ext cx="3145536" cy="2771674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Earn an ECE MS degree on the way to your PhD </a:t>
            </a:r>
            <a:r>
              <a:rPr lang="en-US" sz="2000" dirty="0"/>
              <a:t>(Students who have not earned an MS degree are required to complete this)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C57A7-75E8-4E81-9427-049BC6E67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23233" y="1899710"/>
            <a:ext cx="3145536" cy="823912"/>
          </a:xfrm>
          <a:solidFill>
            <a:srgbClr val="B1DAFF"/>
          </a:solidFill>
        </p:spPr>
        <p:txBody>
          <a:bodyPr/>
          <a:lstStyle/>
          <a:p>
            <a:pPr algn="ctr"/>
            <a:r>
              <a:rPr lang="en-US" dirty="0"/>
              <a:t>Transfer 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4C15F-C253-49D8-986B-A026B0562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98957" y="2998108"/>
            <a:ext cx="3146260" cy="2787278"/>
          </a:xfrm>
          <a:solidFill>
            <a:srgbClr val="BDD8D7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For students who have already earned a MS degree from the University of Utah.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887C81-F8D5-4C3E-BDE3-71F6FBA17675}"/>
              </a:ext>
            </a:extLst>
          </p:cNvPr>
          <p:cNvSpPr txBox="1">
            <a:spLocks/>
          </p:cNvSpPr>
          <p:nvPr/>
        </p:nvSpPr>
        <p:spPr>
          <a:xfrm>
            <a:off x="7905056" y="1918368"/>
            <a:ext cx="3145536" cy="823912"/>
          </a:xfrm>
          <a:prstGeom prst="rect">
            <a:avLst/>
          </a:prstGeom>
          <a:solidFill>
            <a:srgbClr val="BDD8D7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PhD Only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1724AA8-BD5A-4D87-A879-E1886839DBF7}"/>
              </a:ext>
            </a:extLst>
          </p:cNvPr>
          <p:cNvSpPr txBox="1">
            <a:spLocks/>
          </p:cNvSpPr>
          <p:nvPr/>
        </p:nvSpPr>
        <p:spPr>
          <a:xfrm>
            <a:off x="4519821" y="3067585"/>
            <a:ext cx="3146260" cy="2717801"/>
          </a:xfrm>
          <a:prstGeom prst="rect">
            <a:avLst/>
          </a:prstGeom>
          <a:solidFill>
            <a:srgbClr val="B1DAFF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For students who have already earned an MS degree from another university or institution.</a:t>
            </a:r>
          </a:p>
        </p:txBody>
      </p:sp>
    </p:spTree>
    <p:extLst>
      <p:ext uri="{BB962C8B-B14F-4D97-AF65-F5344CB8AC3E}">
        <p14:creationId xmlns:p14="http://schemas.microsoft.com/office/powerpoint/2010/main" val="221558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3C8F11-952F-ED53-F866-25B20F7B1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218E34D-66B3-C602-7325-0DDA857F30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1546105"/>
              </p:ext>
            </p:extLst>
          </p:nvPr>
        </p:nvGraphicFramePr>
        <p:xfrm>
          <a:off x="1159042" y="1392633"/>
          <a:ext cx="9873915" cy="4072734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471863">
                  <a:extLst>
                    <a:ext uri="{9D8B030D-6E8A-4147-A177-3AD203B41FA5}">
                      <a16:colId xmlns:a16="http://schemas.microsoft.com/office/drawing/2014/main" val="3748491185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243316731"/>
                    </a:ext>
                  </a:extLst>
                </a:gridCol>
                <a:gridCol w="2919663">
                  <a:extLst>
                    <a:ext uri="{9D8B030D-6E8A-4147-A177-3AD203B41FA5}">
                      <a16:colId xmlns:a16="http://schemas.microsoft.com/office/drawing/2014/main" val="2686753138"/>
                    </a:ext>
                  </a:extLst>
                </a:gridCol>
                <a:gridCol w="2891589">
                  <a:extLst>
                    <a:ext uri="{9D8B030D-6E8A-4147-A177-3AD203B41FA5}">
                      <a16:colId xmlns:a16="http://schemas.microsoft.com/office/drawing/2014/main" val="1538246046"/>
                    </a:ext>
                  </a:extLst>
                </a:gridCol>
              </a:tblGrid>
              <a:tr h="45642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Milestone MS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Transfer MS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PhD Only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742224"/>
                  </a:ext>
                </a:extLst>
              </a:tr>
              <a:tr h="1105958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Required Courses (ALL)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dirty="0"/>
                        <a:t>ECE 7951 Teaching Mentorship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dirty="0"/>
                        <a:t>14+ hours of ECE 7970 Thesis Research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i="0" dirty="0"/>
                        <a:t>ECE 7900 &amp; 7910 Graduate Seminar (only for EE Students)</a:t>
                      </a:r>
                      <a:endParaRPr lang="en-US" sz="1600" i="0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900" b="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49141210"/>
                  </a:ext>
                </a:extLst>
              </a:tr>
              <a:tr h="1105958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Additional Coursework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900" b="0" dirty="0"/>
                        <a:t>30+ hours</a:t>
                      </a:r>
                    </a:p>
                  </a:txBody>
                  <a:tcPr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900" dirty="0"/>
                        <a:t>12+ hours for EE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900" i="1" dirty="0"/>
                        <a:t>or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900" dirty="0"/>
                        <a:t>7+ hours for CE</a:t>
                      </a:r>
                    </a:p>
                  </a:txBody>
                  <a:tcPr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900" b="0" dirty="0"/>
                        <a:t>Not required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73846181"/>
                  </a:ext>
                </a:extLst>
              </a:tr>
              <a:tr h="140439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Coursework Criteria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No grade lower than C-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CR grade in Graduate Seminar and 14+ hours of research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Cumulative 3.0 GPA on courses listed on Program of Study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86768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E2446C7-B655-CE51-4987-00909035A9F7}"/>
              </a:ext>
            </a:extLst>
          </p:cNvPr>
          <p:cNvSpPr txBox="1"/>
          <p:nvPr/>
        </p:nvSpPr>
        <p:spPr>
          <a:xfrm>
            <a:off x="1159042" y="767367"/>
            <a:ext cx="481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PhD Coursework Requirements</a:t>
            </a:r>
          </a:p>
        </p:txBody>
      </p:sp>
    </p:spTree>
    <p:extLst>
      <p:ext uri="{BB962C8B-B14F-4D97-AF65-F5344CB8AC3E}">
        <p14:creationId xmlns:p14="http://schemas.microsoft.com/office/powerpoint/2010/main" val="2005252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9489408" cy="2387600"/>
          </a:xfrm>
        </p:spPr>
        <p:txBody>
          <a:bodyPr>
            <a:normAutofit/>
          </a:bodyPr>
          <a:lstStyle/>
          <a:p>
            <a:br>
              <a:rPr lang="en-US" dirty="0">
                <a:cs typeface="Calibri Light"/>
              </a:rPr>
            </a:br>
            <a:r>
              <a:rPr lang="en-US" sz="5300" dirty="0">
                <a:cs typeface="Calibri Light"/>
              </a:rPr>
              <a:t>Tuition Benefit Program (TBP) </a:t>
            </a:r>
            <a:r>
              <a:rPr lang="en-US" sz="5300" dirty="0" err="1">
                <a:cs typeface="Calibri Light"/>
              </a:rPr>
              <a:t>InFO</a:t>
            </a:r>
            <a:r>
              <a:rPr lang="en-US" sz="5300" dirty="0">
                <a:cs typeface="Calibri Light"/>
              </a:rPr>
              <a:t> &amp; Requirements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 Light"/>
                <a:hlinkClick r:id="rId2"/>
              </a:rPr>
              <a:t>john.bolke@utah.edu</a:t>
            </a:r>
            <a:r>
              <a:rPr lang="en-US" dirty="0">
                <a:cs typeface="Calibri Light"/>
              </a:rPr>
              <a:t> </a:t>
            </a:r>
          </a:p>
          <a:p>
            <a:r>
              <a:rPr lang="en-US" dirty="0">
                <a:cs typeface="Calibri Light"/>
              </a:rPr>
              <a:t>For students currently employed as Teaching or Research Assistants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1C99E-DD52-0611-5DFB-FA7FF98E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19324"/>
            <a:ext cx="9906000" cy="100261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cs typeface="Calibri Light"/>
              </a:rPr>
              <a:t>STEPS To Get on Payroll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8E9305-271B-7B99-9DF5-3544DBB33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363" y="1321937"/>
            <a:ext cx="5276088" cy="66119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Students With SSN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E7E76F-8540-9B08-226A-3FEBF84466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1318182"/>
            <a:ext cx="5276088" cy="66119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Students Without SSN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24E5C3-CC50-1892-2B53-47C67A0E1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8232" y="1988133"/>
            <a:ext cx="5257800" cy="448056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300" dirty="0"/>
              <a:t>Upload signed offer letter form to </a:t>
            </a:r>
            <a:r>
              <a:rPr lang="en-US" sz="2300" dirty="0" err="1"/>
              <a:t>UAtlas</a:t>
            </a:r>
            <a:endParaRPr lang="en-US" sz="23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300" dirty="0"/>
              <a:t>Visit ISSS during walk-in hours to get offer letter form and I-20 signed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300" dirty="0"/>
              <a:t>Go to Social Security Office and </a:t>
            </a:r>
            <a:r>
              <a:rPr lang="en-US" sz="2300" b="1" dirty="0"/>
              <a:t>get a Social Security receipt!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300" dirty="0"/>
              <a:t>Schedule appointment with Bob (</a:t>
            </a:r>
            <a:r>
              <a:rPr lang="en-US" sz="2300" dirty="0">
                <a:hlinkClick r:id="rId2"/>
              </a:rPr>
              <a:t>Robert.Knudsen@utah.edu</a:t>
            </a:r>
            <a:r>
              <a:rPr lang="en-US" sz="2300" dirty="0"/>
              <a:t>) and bring: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Passport/Visa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Updated I-94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Signed I-20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Social Security application receipt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6C374-CB02-6C0B-3971-E1D73CF666C9}"/>
              </a:ext>
            </a:extLst>
          </p:cNvPr>
          <p:cNvSpPr txBox="1"/>
          <p:nvPr/>
        </p:nvSpPr>
        <p:spPr>
          <a:xfrm>
            <a:off x="816815" y="1991886"/>
            <a:ext cx="5279185" cy="44805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300" dirty="0"/>
              <a:t>Complete the </a:t>
            </a:r>
            <a:r>
              <a:rPr lang="en-US" sz="2300" dirty="0">
                <a:hlinkClick r:id="rId3"/>
              </a:rPr>
              <a:t>Personnel Information</a:t>
            </a:r>
            <a:r>
              <a:rPr lang="en-US" sz="2300" dirty="0"/>
              <a:t> form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Schedule appointment with Bob (</a:t>
            </a:r>
            <a:r>
              <a:rPr lang="en-US" sz="2300" dirty="0">
                <a:hlinkClick r:id="rId2"/>
              </a:rPr>
              <a:t>Robert.Knudsen@utah.edu</a:t>
            </a:r>
            <a:r>
              <a:rPr lang="en-US" sz="2300" dirty="0"/>
              <a:t>) and bring: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lvl="1"/>
            <a:r>
              <a:rPr lang="en-US" sz="2400" b="1" dirty="0"/>
              <a:t>Domestic students: 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dirty="0">
                <a:ea typeface="+mn-lt"/>
                <a:cs typeface="+mn-lt"/>
              </a:rPr>
              <a:t>I-9 Required Documentation</a:t>
            </a:r>
          </a:p>
          <a:p>
            <a:pPr lvl="1"/>
            <a:r>
              <a:rPr lang="en-US" sz="2400" b="1" dirty="0">
                <a:ea typeface="+mn-lt"/>
                <a:cs typeface="+mn-lt"/>
              </a:rPr>
              <a:t>International students: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dirty="0">
                <a:ea typeface="+mn-lt"/>
                <a:cs typeface="+mn-lt"/>
              </a:rPr>
              <a:t>Passport/Visa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dirty="0">
                <a:ea typeface="+mn-lt"/>
                <a:cs typeface="+mn-lt"/>
              </a:rPr>
              <a:t>Updated I-94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dirty="0">
                <a:ea typeface="+mn-lt"/>
                <a:cs typeface="+mn-lt"/>
              </a:rPr>
              <a:t>I-20 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dirty="0">
                <a:ea typeface="+mn-lt"/>
                <a:cs typeface="+mn-lt"/>
              </a:rPr>
              <a:t>Social Security Card</a:t>
            </a:r>
          </a:p>
        </p:txBody>
      </p:sp>
    </p:spTree>
    <p:extLst>
      <p:ext uri="{BB962C8B-B14F-4D97-AF65-F5344CB8AC3E}">
        <p14:creationId xmlns:p14="http://schemas.microsoft.com/office/powerpoint/2010/main" val="2042224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1B03A-DDD2-4050-883C-B0212DEB3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5084" y="1010395"/>
            <a:ext cx="9581568" cy="143627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ECE New Grad Orientation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CA9152-1519-414C-B329-47559C538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5084" y="2906433"/>
            <a:ext cx="4755973" cy="294117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Liz Rowberry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Graduate Student Coordinator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(All MS and PHD Advising)</a:t>
            </a:r>
            <a:br>
              <a:rPr lang="en-US" sz="2200" b="1" dirty="0">
                <a:solidFill>
                  <a:schemeClr val="tx1"/>
                </a:solidFill>
              </a:rPr>
            </a:b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dirty="0">
                <a:hlinkClick r:id="rId2"/>
              </a:rPr>
              <a:t>Liz.rowberry@utah.edu</a:t>
            </a:r>
            <a:br>
              <a:rPr lang="en-US" sz="2200" dirty="0"/>
            </a:br>
            <a:r>
              <a:rPr lang="en-US" sz="2200" dirty="0">
                <a:solidFill>
                  <a:schemeClr val="tx1"/>
                </a:solidFill>
              </a:rPr>
              <a:t>MEB 2266-B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ECE Academic Advising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  <a:hlinkClick r:id="rId3"/>
              </a:rPr>
              <a:t>Schedule an Appointment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37AEBC2-4392-4E1C-AB3E-9A380A665CDF}"/>
              </a:ext>
            </a:extLst>
          </p:cNvPr>
          <p:cNvSpPr txBox="1">
            <a:spLocks/>
          </p:cNvSpPr>
          <p:nvPr/>
        </p:nvSpPr>
        <p:spPr>
          <a:xfrm>
            <a:off x="7594332" y="2906432"/>
            <a:ext cx="3882319" cy="2941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John Bolke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ECE Advising Coordinator (Tuition Benefits)</a:t>
            </a:r>
            <a:br>
              <a:rPr lang="en-US" sz="2200" b="1" dirty="0">
                <a:solidFill>
                  <a:schemeClr val="tx1"/>
                </a:solidFill>
              </a:rPr>
            </a:b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dirty="0">
                <a:hlinkClick r:id="rId4"/>
              </a:rPr>
              <a:t>John.bolke@utah.edu</a:t>
            </a:r>
            <a:br>
              <a:rPr lang="en-US" sz="2200" dirty="0"/>
            </a:br>
            <a:r>
              <a:rPr lang="en-US" sz="2200" dirty="0">
                <a:solidFill>
                  <a:schemeClr val="tx1"/>
                </a:solidFill>
              </a:rPr>
              <a:t>MEB 2262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ECE Main Office</a:t>
            </a:r>
          </a:p>
        </p:txBody>
      </p:sp>
    </p:spTree>
    <p:extLst>
      <p:ext uri="{BB962C8B-B14F-4D97-AF65-F5344CB8AC3E}">
        <p14:creationId xmlns:p14="http://schemas.microsoft.com/office/powerpoint/2010/main" val="1864980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6A728-878F-AB92-9F07-99FBFA69A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3744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ea typeface="+mj-lt"/>
                <a:cs typeface="+mj-lt"/>
              </a:rPr>
              <a:t>Start Tuition Benefit Process</a:t>
            </a:r>
            <a:endParaRPr lang="en-US" dirty="0">
              <a:cs typeface="Calibri Light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5AF3573B-8BBD-A1CA-635C-26BAD0029C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368573"/>
              </p:ext>
            </p:extLst>
          </p:nvPr>
        </p:nvGraphicFramePr>
        <p:xfrm>
          <a:off x="1549717" y="1124043"/>
          <a:ext cx="9153526" cy="5166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1182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A03D-3B34-A911-7D29-EAE1A14F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cs typeface="Calibri Light"/>
              </a:rPr>
              <a:t>Semester Pay Information</a:t>
            </a:r>
            <a:endParaRPr lang="en-US" sz="5400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EF91077-A88F-14D6-CF5C-FC9BADEC52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396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0109">
                  <a:extLst>
                    <a:ext uri="{9D8B030D-6E8A-4147-A177-3AD203B41FA5}">
                      <a16:colId xmlns:a16="http://schemas.microsoft.com/office/drawing/2014/main" val="2062152802"/>
                    </a:ext>
                  </a:extLst>
                </a:gridCol>
                <a:gridCol w="7198287">
                  <a:extLst>
                    <a:ext uri="{9D8B030D-6E8A-4147-A177-3AD203B41FA5}">
                      <a16:colId xmlns:a16="http://schemas.microsoft.com/office/drawing/2014/main" val="1133410146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/>
                        </a:rPr>
                        <a:t>ASSISTANTSHIP PAYROLL INFORMATION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41317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/>
                        </a:rPr>
                        <a:t>PAY DAY: 7th and 22nd of every month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831773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/>
                        </a:rPr>
                        <a:t>SEMESTER PAY PERIODS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0851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Fall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August 16 - December 31 (9 pay periods)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831457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Spring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January 1 - May 15 (9 pay periods)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55942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Summer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May 16 - August 15 (6 pay periods)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355866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en-US" sz="3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695719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/>
                        </a:rPr>
                        <a:t>Funding needs to be disbursed through ECE Administration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120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337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A03D-3B34-A911-7D29-EAE1A14F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cs typeface="Calibri Light"/>
              </a:rPr>
              <a:t>Tuition Benefit Support</a:t>
            </a:r>
            <a:endParaRPr lang="en-US" sz="540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02902C7-1F59-D233-D83F-A355D8F3F8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239815"/>
              </p:ext>
            </p:extLst>
          </p:nvPr>
        </p:nvGraphicFramePr>
        <p:xfrm>
          <a:off x="1461247" y="2097088"/>
          <a:ext cx="8964706" cy="2468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482353">
                  <a:extLst>
                    <a:ext uri="{9D8B030D-6E8A-4147-A177-3AD203B41FA5}">
                      <a16:colId xmlns:a16="http://schemas.microsoft.com/office/drawing/2014/main" val="3619155418"/>
                    </a:ext>
                  </a:extLst>
                </a:gridCol>
                <a:gridCol w="4482353">
                  <a:extLst>
                    <a:ext uri="{9D8B030D-6E8A-4147-A177-3AD203B41FA5}">
                      <a16:colId xmlns:a16="http://schemas.microsoft.com/office/drawing/2014/main" val="1552520646"/>
                    </a:ext>
                  </a:extLst>
                </a:gridCol>
              </a:tblGrid>
              <a:tr h="394801">
                <a:tc>
                  <a:txBody>
                    <a:bodyPr/>
                    <a:lstStyle/>
                    <a:p>
                      <a:r>
                        <a:rPr lang="en-US" sz="5400" b="1" u="sng" dirty="0">
                          <a:effectLst/>
                        </a:rPr>
                        <a:t>SEMESTER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u="sng" dirty="0"/>
                        <a:t>100% BENEFIT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5245245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r>
                        <a:rPr lang="en-US" sz="5400" b="0" dirty="0">
                          <a:effectLst/>
                        </a:rPr>
                        <a:t>Fall/Spring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400" b="0" dirty="0"/>
                        <a:t>$10,000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8984650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r>
                        <a:rPr lang="en-US" sz="5400" b="0" dirty="0">
                          <a:effectLst/>
                        </a:rPr>
                        <a:t>Summer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400" b="0" dirty="0"/>
                        <a:t>$6,670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5151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198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A03D-3B34-A911-7D29-EAE1A14F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cs typeface="Calibri Light"/>
                <a:hlinkClick r:id="rId2"/>
              </a:rPr>
              <a:t>Tuition Benefit Requirements and limits</a:t>
            </a:r>
            <a:endParaRPr lang="en-US" sz="40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B4768F8-3CBF-A945-9291-1D7CD76E57A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2599851"/>
              </p:ext>
            </p:extLst>
          </p:nvPr>
        </p:nvGraphicFramePr>
        <p:xfrm>
          <a:off x="5398347" y="2336669"/>
          <a:ext cx="5882360" cy="1600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32150">
                  <a:extLst>
                    <a:ext uri="{9D8B030D-6E8A-4147-A177-3AD203B41FA5}">
                      <a16:colId xmlns:a16="http://schemas.microsoft.com/office/drawing/2014/main" val="1190339838"/>
                    </a:ext>
                  </a:extLst>
                </a:gridCol>
                <a:gridCol w="3450210">
                  <a:extLst>
                    <a:ext uri="{9D8B030D-6E8A-4147-A177-3AD203B41FA5}">
                      <a16:colId xmlns:a16="http://schemas.microsoft.com/office/drawing/2014/main" val="410758299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</a:rPr>
                        <a:t>Semester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</a:rPr>
                        <a:t>CREDIT HOURS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68479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Fall/Spring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 – 12.0 coursework/research</a:t>
                      </a:r>
                    </a:p>
                    <a:p>
                      <a:pPr algn="ctr"/>
                      <a:r>
                        <a:rPr lang="en-US" sz="2000" dirty="0"/>
                        <a:t>OR</a:t>
                      </a:r>
                    </a:p>
                    <a:p>
                      <a:pPr algn="ctr"/>
                      <a:r>
                        <a:rPr lang="en-US" sz="2000" dirty="0"/>
                        <a:t>9.0 research only*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00952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Summer (not required)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3.0 research only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2952484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D71F13-E33C-4DF6-9D92-5C0F75A2CB35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1141413" y="2336669"/>
            <a:ext cx="3694538" cy="341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Students must earn 100% tuition benefit support</a:t>
            </a:r>
          </a:p>
          <a:p>
            <a:r>
              <a:rPr lang="en-US" b="1" dirty="0"/>
              <a:t>Students must be enrolled in minimum requirements</a:t>
            </a:r>
          </a:p>
          <a:p>
            <a:r>
              <a:rPr lang="en-US" b="1" dirty="0"/>
              <a:t>Students must maintain a 3.0+ GPA to be eligible for Tuition Benefits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A99A69F-CFBB-47B1-AFB9-6D3271FC0845}"/>
              </a:ext>
            </a:extLst>
          </p:cNvPr>
          <p:cNvSpPr txBox="1">
            <a:spLocks/>
          </p:cNvSpPr>
          <p:nvPr/>
        </p:nvSpPr>
        <p:spPr>
          <a:xfrm>
            <a:off x="5398347" y="4315391"/>
            <a:ext cx="5882360" cy="139807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i="1" dirty="0"/>
              <a:t>*Suggested at this time: All PhDs should be enrolled in a minimum of 9 credits. After proposal exam, students can reduce to only 3 credits of research and remain classified as full-time (including international students)</a:t>
            </a:r>
          </a:p>
        </p:txBody>
      </p:sp>
    </p:spTree>
    <p:extLst>
      <p:ext uri="{BB962C8B-B14F-4D97-AF65-F5344CB8AC3E}">
        <p14:creationId xmlns:p14="http://schemas.microsoft.com/office/powerpoint/2010/main" val="2233114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E5E9D-28C5-3A20-CFD1-69FAAD574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809625"/>
            <a:ext cx="3084844" cy="548005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ea typeface="+mj-lt"/>
                <a:cs typeface="+mj-lt"/>
              </a:rPr>
              <a:t>TBP DOES </a:t>
            </a:r>
            <a:r>
              <a:rPr lang="en-US" sz="3600" u="sng" dirty="0">
                <a:ea typeface="+mj-lt"/>
                <a:cs typeface="+mj-lt"/>
              </a:rPr>
              <a:t>NOT</a:t>
            </a:r>
            <a:r>
              <a:rPr lang="en-US" sz="3600" dirty="0">
                <a:ea typeface="+mj-lt"/>
                <a:cs typeface="+mj-lt"/>
              </a:rPr>
              <a:t> COVER</a:t>
            </a:r>
            <a:endParaRPr lang="en-US" sz="3600" dirty="0">
              <a:cs typeface="Calibri Light"/>
            </a:endParaRPr>
          </a:p>
          <a:p>
            <a:endParaRPr lang="en-US" sz="3600" dirty="0">
              <a:solidFill>
                <a:srgbClr val="FFFFFF"/>
              </a:solidFill>
              <a:cs typeface="Calibri Light"/>
            </a:endParaRP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C2577C8E-C9EA-2C9A-7677-E9844CF6FF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7831263"/>
              </p:ext>
            </p:extLst>
          </p:nvPr>
        </p:nvGraphicFramePr>
        <p:xfrm>
          <a:off x="3939523" y="516085"/>
          <a:ext cx="6420801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6324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D776-C30C-C14F-937B-D999FE142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Calibri Light"/>
              </a:rPr>
              <a:t>Health Insurance</a:t>
            </a:r>
            <a:endParaRPr lang="en-US">
              <a:cs typeface="Calibri Light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D85DE1C-3C08-2BEF-D95D-834E8EC33E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150197"/>
              </p:ext>
            </p:extLst>
          </p:nvPr>
        </p:nvGraphicFramePr>
        <p:xfrm>
          <a:off x="1036320" y="1737360"/>
          <a:ext cx="10119043" cy="4147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2772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C606-275A-446D-9E43-F11CF6C5C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836" y="619126"/>
            <a:ext cx="9906000" cy="1477961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Graduate Subsidized Health Insurance Program (GSHIP)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85A5B-8B45-447D-976E-1A0A13C12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6301" y="2173286"/>
            <a:ext cx="4905372" cy="823912"/>
          </a:xfrm>
        </p:spPr>
        <p:txBody>
          <a:bodyPr>
            <a:noAutofit/>
          </a:bodyPr>
          <a:lstStyle/>
          <a:p>
            <a:r>
              <a:rPr lang="en-US" sz="2800" dirty="0">
                <a:ea typeface="+mj-lt"/>
                <a:cs typeface="+mj-lt"/>
              </a:rPr>
              <a:t>United Health Care </a:t>
            </a:r>
          </a:p>
          <a:p>
            <a:r>
              <a:rPr lang="en-US" sz="1900" dirty="0">
                <a:cs typeface="Calibri"/>
                <a:hlinkClick r:id="rId3"/>
              </a:rPr>
              <a:t>https://www.uhcsr.com/school-year</a:t>
            </a:r>
            <a:r>
              <a:rPr lang="en-US" sz="1900" dirty="0">
                <a:cs typeface="Calibri"/>
              </a:rPr>
              <a:t> </a:t>
            </a:r>
            <a:endParaRPr lang="en-US" sz="19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16122D6-C49F-478C-B71A-A9FAB3923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2724" y="3073397"/>
            <a:ext cx="5495925" cy="2717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Additional health benefits such as:</a:t>
            </a:r>
          </a:p>
          <a:p>
            <a:pPr marL="566420" lvl="2"/>
            <a:r>
              <a:rPr lang="en-US" sz="2000" dirty="0">
                <a:cs typeface="Calibri"/>
              </a:rPr>
              <a:t>Dental</a:t>
            </a:r>
          </a:p>
          <a:p>
            <a:pPr marL="566420" lvl="2"/>
            <a:r>
              <a:rPr lang="en-US" sz="2000" dirty="0">
                <a:cs typeface="Calibri"/>
              </a:rPr>
              <a:t>Eyeglass Insurance</a:t>
            </a:r>
          </a:p>
          <a:p>
            <a:endParaRPr lang="en-US" dirty="0"/>
          </a:p>
        </p:txBody>
      </p:sp>
      <p:pic>
        <p:nvPicPr>
          <p:cNvPr id="10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EE119E-28BC-4DD7-B718-F5F77A3792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741499" y="3144628"/>
            <a:ext cx="2925751" cy="32766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96006B-9BFA-4E94-9C20-E5121CC72796}"/>
              </a:ext>
            </a:extLst>
          </p:cNvPr>
          <p:cNvSpPr txBox="1"/>
          <p:nvPr/>
        </p:nvSpPr>
        <p:spPr>
          <a:xfrm>
            <a:off x="6562724" y="2173286"/>
            <a:ext cx="464978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+mj-lt"/>
                <a:cs typeface="+mj-lt"/>
              </a:rPr>
              <a:t>EMI Health </a:t>
            </a:r>
          </a:p>
          <a:p>
            <a:r>
              <a:rPr lang="en-US" sz="1900" dirty="0">
                <a:ea typeface="+mj-lt"/>
                <a:cs typeface="+mj-lt"/>
                <a:hlinkClick r:id="rId5"/>
              </a:rPr>
              <a:t>HTTPS://EMIHEALTH.COM/</a:t>
            </a:r>
            <a:r>
              <a:rPr lang="en-US" sz="1900" dirty="0">
                <a:ea typeface="+mj-lt"/>
                <a:cs typeface="+mj-lt"/>
              </a:rPr>
              <a:t> 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511285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5F3C7-E523-E97E-F83B-046BFF1FE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4000" dirty="0">
                <a:ea typeface="+mj-lt"/>
                <a:cs typeface="+mj-lt"/>
              </a:rPr>
              <a:t>ISSS International Requirements </a:t>
            </a:r>
            <a:endParaRPr lang="en-US" sz="40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DA0AD-F843-E60C-6894-36949D599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>
                <a:ea typeface="Calibri"/>
                <a:cs typeface="Calibri"/>
              </a:rPr>
              <a:t>ISSS Orientation </a:t>
            </a:r>
            <a:r>
              <a:rPr lang="en-US" sz="2200">
                <a:ea typeface="+mn-lt"/>
                <a:cs typeface="+mn-lt"/>
                <a:hlinkClick r:id="rId2"/>
              </a:rPr>
              <a:t>https://isss.utah.edu/</a:t>
            </a:r>
            <a:r>
              <a:rPr lang="en-US" sz="2200">
                <a:ea typeface="+mn-lt"/>
                <a:cs typeface="+mn-lt"/>
              </a:rPr>
              <a:t> </a:t>
            </a:r>
          </a:p>
          <a:p>
            <a:r>
              <a:rPr lang="en-US" sz="2200">
                <a:ea typeface="+mn-lt"/>
                <a:cs typeface="+mn-lt"/>
              </a:rPr>
              <a:t>Work authorization </a:t>
            </a:r>
            <a:endParaRPr lang="en-US" sz="2200">
              <a:ea typeface="Calibri"/>
              <a:cs typeface="Calibri"/>
            </a:endParaRPr>
          </a:p>
          <a:p>
            <a:r>
              <a:rPr lang="en-US" sz="2200">
                <a:ea typeface="+mn-lt"/>
                <a:cs typeface="+mn-lt"/>
              </a:rPr>
              <a:t>I-20 Compliance</a:t>
            </a:r>
          </a:p>
          <a:p>
            <a:pPr lvl="1"/>
            <a:r>
              <a:rPr lang="en-US" sz="2200">
                <a:ea typeface="+mn-lt"/>
                <a:cs typeface="+mn-lt"/>
              </a:rPr>
              <a:t>9 credit hours per semester</a:t>
            </a:r>
          </a:p>
          <a:p>
            <a:r>
              <a:rPr lang="en-US" sz="2200">
                <a:ea typeface="+mn-lt"/>
                <a:cs typeface="+mn-lt"/>
              </a:rPr>
              <a:t>I-20 extension </a:t>
            </a:r>
            <a:endParaRPr lang="en-US" sz="2200">
              <a:cs typeface="Calibri"/>
            </a:endParaRPr>
          </a:p>
          <a:p>
            <a:r>
              <a:rPr lang="en-US" sz="2200">
                <a:ea typeface="+mn-lt"/>
                <a:cs typeface="+mn-lt"/>
              </a:rPr>
              <a:t>CPT/OPT </a:t>
            </a:r>
            <a:r>
              <a:rPr lang="en-US" sz="2200">
                <a:ea typeface="+mn-lt"/>
                <a:cs typeface="+mn-lt"/>
                <a:hlinkClick r:id="rId3"/>
              </a:rPr>
              <a:t>https://isss.utah.edu/workshops.php</a:t>
            </a:r>
            <a:r>
              <a:rPr lang="en-US" sz="2200">
                <a:ea typeface="+mn-lt"/>
                <a:cs typeface="+mn-lt"/>
              </a:rPr>
              <a:t> 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424175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1B03A-DDD2-4050-883C-B0212DEB3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5084" y="1010395"/>
            <a:ext cx="9581568" cy="1436279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CA9152-1519-414C-B329-47559C538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5084" y="2906433"/>
            <a:ext cx="4755973" cy="294117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Liz Rowberry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Graduate Student Coordinator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(All MS and PHD Advising)</a:t>
            </a:r>
            <a:br>
              <a:rPr lang="en-US" sz="2200" b="1" dirty="0">
                <a:solidFill>
                  <a:schemeClr val="tx1"/>
                </a:solidFill>
              </a:rPr>
            </a:b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dirty="0">
                <a:hlinkClick r:id="rId2"/>
              </a:rPr>
              <a:t>Liz.rowberry@utah.edu</a:t>
            </a:r>
            <a:br>
              <a:rPr lang="en-US" sz="2200" dirty="0"/>
            </a:br>
            <a:r>
              <a:rPr lang="en-US" sz="2200" dirty="0">
                <a:solidFill>
                  <a:schemeClr val="tx1"/>
                </a:solidFill>
              </a:rPr>
              <a:t>MEB 2266-B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ECE Academic Advising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37AEBC2-4392-4E1C-AB3E-9A380A665CDF}"/>
              </a:ext>
            </a:extLst>
          </p:cNvPr>
          <p:cNvSpPr txBox="1">
            <a:spLocks/>
          </p:cNvSpPr>
          <p:nvPr/>
        </p:nvSpPr>
        <p:spPr>
          <a:xfrm>
            <a:off x="7594332" y="2906432"/>
            <a:ext cx="3882319" cy="2941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John Bolke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ECE Advising Coordinator (Tuition Benefits)</a:t>
            </a:r>
            <a:br>
              <a:rPr lang="en-US" sz="2200" b="1" dirty="0">
                <a:solidFill>
                  <a:schemeClr val="tx1"/>
                </a:solidFill>
              </a:rPr>
            </a:b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dirty="0">
                <a:hlinkClick r:id="rId3"/>
              </a:rPr>
              <a:t>John.bolke@utah.edu</a:t>
            </a:r>
            <a:br>
              <a:rPr lang="en-US" sz="2200" dirty="0"/>
            </a:br>
            <a:r>
              <a:rPr lang="en-US" sz="2200" dirty="0">
                <a:solidFill>
                  <a:schemeClr val="tx1"/>
                </a:solidFill>
              </a:rPr>
              <a:t>MEB 2262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Next to the advising suite</a:t>
            </a:r>
          </a:p>
        </p:txBody>
      </p:sp>
    </p:spTree>
    <p:extLst>
      <p:ext uri="{BB962C8B-B14F-4D97-AF65-F5344CB8AC3E}">
        <p14:creationId xmlns:p14="http://schemas.microsoft.com/office/powerpoint/2010/main" val="3524839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18B1D-E01B-4FD0-B94A-02A9EEDD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Q &amp;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28DF8-90AB-4A3D-AB6A-175E413C3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67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4E68-7A17-4A44-857D-95BAD5201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4548E-BFC5-45C7-8624-16F9286AB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41DC3-0273-42CA-B4FC-1746E967C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2" t="17544" r="60434" b="7148"/>
          <a:stretch/>
        </p:blipFill>
        <p:spPr>
          <a:xfrm>
            <a:off x="1217620" y="-4523"/>
            <a:ext cx="9756760" cy="686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95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9907E-F2D8-4046-85FE-68EB8075A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3E9BC-D846-4714-91FE-7040B5400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D47E9-C463-4D35-B526-87B1F9902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1" t="16024" r="62913" b="6307"/>
          <a:stretch/>
        </p:blipFill>
        <p:spPr>
          <a:xfrm>
            <a:off x="1343608" y="-26378"/>
            <a:ext cx="9599687" cy="6910756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ACDBCF-D519-42CF-AC60-EF5BEA5886B3}"/>
              </a:ext>
            </a:extLst>
          </p:cNvPr>
          <p:cNvSpPr/>
          <p:nvPr/>
        </p:nvSpPr>
        <p:spPr>
          <a:xfrm>
            <a:off x="6350466" y="4896344"/>
            <a:ext cx="612396" cy="493776"/>
          </a:xfrm>
          <a:prstGeom prst="rect">
            <a:avLst/>
          </a:prstGeom>
          <a:solidFill>
            <a:schemeClr val="accent6">
              <a:alpha val="42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33C7C3-EEBE-4D08-B533-80BFE31777FF}"/>
              </a:ext>
            </a:extLst>
          </p:cNvPr>
          <p:cNvSpPr/>
          <p:nvPr/>
        </p:nvSpPr>
        <p:spPr>
          <a:xfrm rot="3378189">
            <a:off x="5169041" y="3821701"/>
            <a:ext cx="1828800" cy="62917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Liz 2266-B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D8EA2E-CA5E-4DBE-90BF-AB74428ECA0F}"/>
              </a:ext>
            </a:extLst>
          </p:cNvPr>
          <p:cNvSpPr txBox="1"/>
          <p:nvPr/>
        </p:nvSpPr>
        <p:spPr>
          <a:xfrm>
            <a:off x="5841535" y="5468522"/>
            <a:ext cx="1912776" cy="5232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ECE Academic Advising Center 2266 MEB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2178C71-6D16-F172-3855-C7BBE549F46A}"/>
              </a:ext>
            </a:extLst>
          </p:cNvPr>
          <p:cNvSpPr/>
          <p:nvPr/>
        </p:nvSpPr>
        <p:spPr>
          <a:xfrm>
            <a:off x="4254642" y="4831123"/>
            <a:ext cx="1828800" cy="629174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John 2262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61A52B-7AF9-ABF0-233B-F7FB48CE8C77}"/>
              </a:ext>
            </a:extLst>
          </p:cNvPr>
          <p:cNvSpPr txBox="1"/>
          <p:nvPr/>
        </p:nvSpPr>
        <p:spPr>
          <a:xfrm>
            <a:off x="5841535" y="2944606"/>
            <a:ext cx="1317041" cy="276999"/>
          </a:xfrm>
          <a:prstGeom prst="rect">
            <a:avLst/>
          </a:prstGeom>
          <a:solidFill>
            <a:srgbClr val="BDD8D7"/>
          </a:solidFill>
          <a:ln w="28575">
            <a:solidFill>
              <a:srgbClr val="A2BDB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Stockroom 2355</a:t>
            </a:r>
          </a:p>
        </p:txBody>
      </p:sp>
    </p:spTree>
    <p:extLst>
      <p:ext uri="{BB962C8B-B14F-4D97-AF65-F5344CB8AC3E}">
        <p14:creationId xmlns:p14="http://schemas.microsoft.com/office/powerpoint/2010/main" val="411470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1DB839-E459-471C-BD73-AA037A1788A7}"/>
              </a:ext>
            </a:extLst>
          </p:cNvPr>
          <p:cNvGrpSpPr/>
          <p:nvPr/>
        </p:nvGrpSpPr>
        <p:grpSpPr>
          <a:xfrm>
            <a:off x="266762" y="88447"/>
            <a:ext cx="11980685" cy="6446012"/>
            <a:chOff x="266762" y="88447"/>
            <a:chExt cx="11980685" cy="644601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5CAF9DD-BC64-46B7-9703-F448EDB8710F}"/>
                </a:ext>
              </a:extLst>
            </p:cNvPr>
            <p:cNvSpPr txBox="1"/>
            <p:nvPr/>
          </p:nvSpPr>
          <p:spPr>
            <a:xfrm>
              <a:off x="480413" y="643575"/>
              <a:ext cx="6256742" cy="338554"/>
            </a:xfrm>
            <a:prstGeom prst="rect">
              <a:avLst/>
            </a:prstGeom>
            <a:solidFill>
              <a:schemeClr val="bg1">
                <a:lumMod val="95000"/>
                <a:alpha val="92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Work Sans"/>
                </a:rPr>
                <a:t>Communications, Image Processing, AI and Signal Processing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7DCADCF-7574-4E9F-9B14-94CAC27FC9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987" y="980054"/>
              <a:ext cx="875390" cy="1168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7F2E1F2-BC3B-4A6E-A1B1-885461462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1422" y="980054"/>
              <a:ext cx="875390" cy="1168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243D5875-D38D-444D-B1E3-696764B1D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857" y="980054"/>
              <a:ext cx="875390" cy="1168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6433F25E-137D-4B62-8E29-2B9BB01B9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661" y="989879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207DB62E-C706-405B-97D7-619272F7E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2285" y="989879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5287D8-B9A6-4F9A-85A9-A659BE5AF629}"/>
                </a:ext>
              </a:extLst>
            </p:cNvPr>
            <p:cNvSpPr txBox="1"/>
            <p:nvPr/>
          </p:nvSpPr>
          <p:spPr>
            <a:xfrm>
              <a:off x="5058075" y="6195905"/>
              <a:ext cx="436924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Work Sans"/>
                </a:rPr>
                <a:t>Computer Engineering, AI, &amp; VLSI Design</a:t>
              </a:r>
            </a:p>
          </p:txBody>
        </p:sp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E94C1917-B149-4A17-88C5-486C82741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1086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>
              <a:extLst>
                <a:ext uri="{FF2B5EF4-FFF2-40B4-BE49-F238E27FC236}">
                  <a16:creationId xmlns:a16="http://schemas.microsoft.com/office/drawing/2014/main" id="{11E2626B-88D6-4B1F-88CA-6D0D0669C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157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>
              <a:extLst>
                <a:ext uri="{FF2B5EF4-FFF2-40B4-BE49-F238E27FC236}">
                  <a16:creationId xmlns:a16="http://schemas.microsoft.com/office/drawing/2014/main" id="{D79A08A1-5BB9-4AD7-A1DC-2B448DFF0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6978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1F14B4-48AA-4B90-B6B4-40F13FA85BF2}"/>
                </a:ext>
              </a:extLst>
            </p:cNvPr>
            <p:cNvSpPr txBox="1"/>
            <p:nvPr/>
          </p:nvSpPr>
          <p:spPr>
            <a:xfrm>
              <a:off x="266762" y="4661074"/>
              <a:ext cx="457095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Work Sans"/>
                </a:rPr>
                <a:t>Electromagnetics (Fields and Waves)</a:t>
              </a:r>
            </a:p>
          </p:txBody>
        </p:sp>
        <p:pic>
          <p:nvPicPr>
            <p:cNvPr id="2074" name="Picture 26">
              <a:extLst>
                <a:ext uri="{FF2B5EF4-FFF2-40B4-BE49-F238E27FC236}">
                  <a16:creationId xmlns:a16="http://schemas.microsoft.com/office/drawing/2014/main" id="{0AAAEF52-99EC-41E3-94C8-21131525E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1576" y="4975827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6" name="Picture 28">
              <a:extLst>
                <a:ext uri="{FF2B5EF4-FFF2-40B4-BE49-F238E27FC236}">
                  <a16:creationId xmlns:a16="http://schemas.microsoft.com/office/drawing/2014/main" id="{EF65CB2E-34D3-4782-A0B4-074F4BA22A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914" y="4975827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0" name="Picture 32">
              <a:extLst>
                <a:ext uri="{FF2B5EF4-FFF2-40B4-BE49-F238E27FC236}">
                  <a16:creationId xmlns:a16="http://schemas.microsoft.com/office/drawing/2014/main" id="{20E5D350-DDF5-4C42-AA97-24400D1E8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238" y="4975827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2" name="Picture 34">
              <a:extLst>
                <a:ext uri="{FF2B5EF4-FFF2-40B4-BE49-F238E27FC236}">
                  <a16:creationId xmlns:a16="http://schemas.microsoft.com/office/drawing/2014/main" id="{DD5FB7E0-553C-48A5-ADC2-8A22DB035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900" y="4975827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32C3CF-77B9-439C-AFE5-2B4496F95B1D}"/>
                </a:ext>
              </a:extLst>
            </p:cNvPr>
            <p:cNvSpPr txBox="1"/>
            <p:nvPr/>
          </p:nvSpPr>
          <p:spPr>
            <a:xfrm>
              <a:off x="8867565" y="4648924"/>
              <a:ext cx="337988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Work Sans"/>
                </a:rPr>
                <a:t>Electronic Circuits and Systems</a:t>
              </a:r>
            </a:p>
          </p:txBody>
        </p:sp>
        <p:pic>
          <p:nvPicPr>
            <p:cNvPr id="2084" name="Picture 36">
              <a:extLst>
                <a:ext uri="{FF2B5EF4-FFF2-40B4-BE49-F238E27FC236}">
                  <a16:creationId xmlns:a16="http://schemas.microsoft.com/office/drawing/2014/main" id="{ADBEFCE6-7EA5-4A41-BDD3-7F66431BB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2001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8" name="Picture 40">
              <a:extLst>
                <a:ext uri="{FF2B5EF4-FFF2-40B4-BE49-F238E27FC236}">
                  <a16:creationId xmlns:a16="http://schemas.microsoft.com/office/drawing/2014/main" id="{7AF41684-2AC6-465E-A792-1B21331CE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3637" y="5017723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8ECEBB-50EF-410E-8CA8-F2E1C2CC7631}"/>
                </a:ext>
              </a:extLst>
            </p:cNvPr>
            <p:cNvSpPr txBox="1"/>
            <p:nvPr/>
          </p:nvSpPr>
          <p:spPr>
            <a:xfrm>
              <a:off x="7528135" y="643575"/>
              <a:ext cx="370495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Work Sans"/>
                </a:rPr>
                <a:t>Optics and Optoelectronics</a:t>
              </a:r>
            </a:p>
          </p:txBody>
        </p:sp>
        <p:pic>
          <p:nvPicPr>
            <p:cNvPr id="2090" name="Picture 42">
              <a:extLst>
                <a:ext uri="{FF2B5EF4-FFF2-40B4-BE49-F238E27FC236}">
                  <a16:creationId xmlns:a16="http://schemas.microsoft.com/office/drawing/2014/main" id="{39D8C8EB-A047-4ABF-AE4F-C2546F679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0710" y="992737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2" name="Picture 44">
              <a:extLst>
                <a:ext uri="{FF2B5EF4-FFF2-40B4-BE49-F238E27FC236}">
                  <a16:creationId xmlns:a16="http://schemas.microsoft.com/office/drawing/2014/main" id="{EAFBE217-8C65-4AD2-BD80-F125DD47F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3610" y="992737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4" name="Picture 46">
              <a:extLst>
                <a:ext uri="{FF2B5EF4-FFF2-40B4-BE49-F238E27FC236}">
                  <a16:creationId xmlns:a16="http://schemas.microsoft.com/office/drawing/2014/main" id="{54F7B03A-4700-41F1-B1C4-38698D53D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6510" y="992737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6" name="Picture 48">
              <a:extLst>
                <a:ext uri="{FF2B5EF4-FFF2-40B4-BE49-F238E27FC236}">
                  <a16:creationId xmlns:a16="http://schemas.microsoft.com/office/drawing/2014/main" id="{C48ECDA4-AA43-4E7F-A269-4AFB25D121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7810" y="992737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4ECCE54-0E51-4605-88C5-B2093C8C7531}"/>
                </a:ext>
              </a:extLst>
            </p:cNvPr>
            <p:cNvSpPr txBox="1"/>
            <p:nvPr/>
          </p:nvSpPr>
          <p:spPr>
            <a:xfrm>
              <a:off x="6289606" y="2549429"/>
              <a:ext cx="556991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Work Sans"/>
                </a:rPr>
                <a:t>Power, Control, and Robotics</a:t>
              </a:r>
            </a:p>
          </p:txBody>
        </p:sp>
        <p:pic>
          <p:nvPicPr>
            <p:cNvPr id="2098" name="Picture 50">
              <a:extLst>
                <a:ext uri="{FF2B5EF4-FFF2-40B4-BE49-F238E27FC236}">
                  <a16:creationId xmlns:a16="http://schemas.microsoft.com/office/drawing/2014/main" id="{87C2FCF9-8F2B-4FDB-A9B4-08A269C299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3195" y="2891989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0" name="Picture 52">
              <a:extLst>
                <a:ext uri="{FF2B5EF4-FFF2-40B4-BE49-F238E27FC236}">
                  <a16:creationId xmlns:a16="http://schemas.microsoft.com/office/drawing/2014/main" id="{8E93B924-70CB-4D47-94FE-7CB71F416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7973" y="2891989"/>
              <a:ext cx="875337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2" name="Picture 54">
              <a:extLst>
                <a:ext uri="{FF2B5EF4-FFF2-40B4-BE49-F238E27FC236}">
                  <a16:creationId xmlns:a16="http://schemas.microsoft.com/office/drawing/2014/main" id="{DEBE7D17-13C4-4778-B2D1-2CB7BB16E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1509" y="2891989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4" name="Picture 56">
              <a:extLst>
                <a:ext uri="{FF2B5EF4-FFF2-40B4-BE49-F238E27FC236}">
                  <a16:creationId xmlns:a16="http://schemas.microsoft.com/office/drawing/2014/main" id="{BF3D1296-DEDB-4B68-9220-EF2138197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6287" y="2891989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1250963-55C5-4FA2-A9FD-577EE02A49DA}"/>
                </a:ext>
              </a:extLst>
            </p:cNvPr>
            <p:cNvSpPr txBox="1"/>
            <p:nvPr/>
          </p:nvSpPr>
          <p:spPr>
            <a:xfrm>
              <a:off x="282202" y="2564454"/>
              <a:ext cx="552994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Work Sans"/>
                </a:rPr>
                <a:t>Electronics and MEMS</a:t>
              </a:r>
            </a:p>
          </p:txBody>
        </p:sp>
        <p:pic>
          <p:nvPicPr>
            <p:cNvPr id="2108" name="Picture 60">
              <a:extLst>
                <a:ext uri="{FF2B5EF4-FFF2-40B4-BE49-F238E27FC236}">
                  <a16:creationId xmlns:a16="http://schemas.microsoft.com/office/drawing/2014/main" id="{322BF239-9437-43E0-BD23-A8D7161F2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202" y="2900585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0" name="Picture 62">
              <a:extLst>
                <a:ext uri="{FF2B5EF4-FFF2-40B4-BE49-F238E27FC236}">
                  <a16:creationId xmlns:a16="http://schemas.microsoft.com/office/drawing/2014/main" id="{B9A3A765-1321-49F8-ADFA-B25C255C4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078" y="2900585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4" name="Picture 66">
              <a:extLst>
                <a:ext uri="{FF2B5EF4-FFF2-40B4-BE49-F238E27FC236}">
                  <a16:creationId xmlns:a16="http://schemas.microsoft.com/office/drawing/2014/main" id="{EF7FA941-DBD2-409F-A4BC-140A74248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706" y="2900585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6" name="Picture 68">
              <a:extLst>
                <a:ext uri="{FF2B5EF4-FFF2-40B4-BE49-F238E27FC236}">
                  <a16:creationId xmlns:a16="http://schemas.microsoft.com/office/drawing/2014/main" id="{89687326-2286-4162-A310-1E025E62D8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583" y="2900585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8" name="Picture 70">
              <a:extLst>
                <a:ext uri="{FF2B5EF4-FFF2-40B4-BE49-F238E27FC236}">
                  <a16:creationId xmlns:a16="http://schemas.microsoft.com/office/drawing/2014/main" id="{7FD2A3CF-216B-47C4-9991-859C0A68B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954" y="2900585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0" name="Picture 72">
              <a:extLst>
                <a:ext uri="{FF2B5EF4-FFF2-40B4-BE49-F238E27FC236}">
                  <a16:creationId xmlns:a16="http://schemas.microsoft.com/office/drawing/2014/main" id="{B31B577B-96F7-4902-B223-C4FB9882D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830" y="2900585"/>
              <a:ext cx="876579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2C1938-A96B-4BFF-A094-6622E741BEAD}"/>
                </a:ext>
              </a:extLst>
            </p:cNvPr>
            <p:cNvSpPr txBox="1"/>
            <p:nvPr/>
          </p:nvSpPr>
          <p:spPr>
            <a:xfrm>
              <a:off x="1403007" y="2187040"/>
              <a:ext cx="41389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Chen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823BBA-0F20-40D8-86C9-70F4F9A03E13}"/>
                </a:ext>
              </a:extLst>
            </p:cNvPr>
            <p:cNvSpPr txBox="1"/>
            <p:nvPr/>
          </p:nvSpPr>
          <p:spPr>
            <a:xfrm>
              <a:off x="2225719" y="2187040"/>
              <a:ext cx="5693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Farhang</a:t>
              </a:r>
              <a:endParaRPr lang="en-US" sz="9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6E2507-D559-4D5C-AD4C-6A2B16798828}"/>
                </a:ext>
              </a:extLst>
            </p:cNvPr>
            <p:cNvSpPr txBox="1"/>
            <p:nvPr/>
          </p:nvSpPr>
          <p:spPr>
            <a:xfrm>
              <a:off x="3215221" y="2187040"/>
              <a:ext cx="5309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Nategh</a:t>
              </a:r>
              <a:endParaRPr lang="en-US" sz="9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2C1648-0F5B-4F0C-A721-42AAECB9B104}"/>
                </a:ext>
              </a:extLst>
            </p:cNvPr>
            <p:cNvSpPr txBox="1"/>
            <p:nvPr/>
          </p:nvSpPr>
          <p:spPr>
            <a:xfrm>
              <a:off x="4119883" y="2197659"/>
              <a:ext cx="4539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Xiang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63497F-0BBB-4BD0-B840-10A0DAF36E6F}"/>
                </a:ext>
              </a:extLst>
            </p:cNvPr>
            <p:cNvSpPr txBox="1"/>
            <p:nvPr/>
          </p:nvSpPr>
          <p:spPr>
            <a:xfrm>
              <a:off x="5083396" y="2197659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Tasdizen</a:t>
              </a:r>
              <a:endParaRPr lang="en-US" sz="9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8B9C86-AF88-4F1B-BAA6-9FABFE5A4B08}"/>
                </a:ext>
              </a:extLst>
            </p:cNvPr>
            <p:cNvSpPr txBox="1"/>
            <p:nvPr/>
          </p:nvSpPr>
          <p:spPr>
            <a:xfrm>
              <a:off x="5916205" y="4787235"/>
              <a:ext cx="4283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Kalla</a:t>
              </a:r>
              <a:endParaRPr lang="en-US" sz="9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059C04-5FAF-4163-A03A-AE80BB2C4054}"/>
                </a:ext>
              </a:extLst>
            </p:cNvPr>
            <p:cNvSpPr txBox="1"/>
            <p:nvPr/>
          </p:nvSpPr>
          <p:spPr>
            <a:xfrm>
              <a:off x="6837377" y="4787235"/>
              <a:ext cx="5309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Stevens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F5EC9A-4710-43B0-A0B1-F1D29106E266}"/>
                </a:ext>
              </a:extLst>
            </p:cNvPr>
            <p:cNvSpPr txBox="1"/>
            <p:nvPr/>
          </p:nvSpPr>
          <p:spPr>
            <a:xfrm>
              <a:off x="7677604" y="4787235"/>
              <a:ext cx="6912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Gaillardon</a:t>
              </a:r>
              <a:endParaRPr lang="en-US" sz="9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D81F41-0D1C-4828-9609-A0FD2AFDB0D2}"/>
                </a:ext>
              </a:extLst>
            </p:cNvPr>
            <p:cNvSpPr txBox="1"/>
            <p:nvPr/>
          </p:nvSpPr>
          <p:spPr>
            <a:xfrm>
              <a:off x="9848375" y="6182623"/>
              <a:ext cx="46679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Tajalli</a:t>
              </a:r>
              <a:endParaRPr lang="en-US" sz="9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8AB98A-CC6B-4796-A44B-B4D68537A507}"/>
                </a:ext>
              </a:extLst>
            </p:cNvPr>
            <p:cNvSpPr txBox="1"/>
            <p:nvPr/>
          </p:nvSpPr>
          <p:spPr>
            <a:xfrm>
              <a:off x="10878231" y="6170060"/>
              <a:ext cx="4732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Young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428C98C-AF3B-4B0A-ACDD-61FBA172B202}"/>
                </a:ext>
              </a:extLst>
            </p:cNvPr>
            <p:cNvSpPr txBox="1"/>
            <p:nvPr/>
          </p:nvSpPr>
          <p:spPr>
            <a:xfrm>
              <a:off x="958957" y="6182623"/>
              <a:ext cx="42191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Furse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ACA52B0-0B2A-4E4E-9632-ABFCD798EBBF}"/>
                </a:ext>
              </a:extLst>
            </p:cNvPr>
            <p:cNvSpPr txBox="1"/>
            <p:nvPr/>
          </p:nvSpPr>
          <p:spPr>
            <a:xfrm>
              <a:off x="1730275" y="6182623"/>
              <a:ext cx="6960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Christensen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B10E73C-FEAF-47A2-8B21-BAA26001B31C}"/>
                </a:ext>
              </a:extLst>
            </p:cNvPr>
            <p:cNvSpPr txBox="1"/>
            <p:nvPr/>
          </p:nvSpPr>
          <p:spPr>
            <a:xfrm>
              <a:off x="2742356" y="6182623"/>
              <a:ext cx="5565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Simpson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09AE11-30C5-40AE-9C86-FA53CE7592EC}"/>
                </a:ext>
              </a:extLst>
            </p:cNvPr>
            <p:cNvSpPr txBox="1"/>
            <p:nvPr/>
          </p:nvSpPr>
          <p:spPr>
            <a:xfrm>
              <a:off x="3658416" y="6182623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Schurig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5AE169E-8D94-4530-A856-4A0E504EBFEE}"/>
                </a:ext>
              </a:extLst>
            </p:cNvPr>
            <p:cNvSpPr txBox="1"/>
            <p:nvPr/>
          </p:nvSpPr>
          <p:spPr>
            <a:xfrm>
              <a:off x="7871158" y="2200517"/>
              <a:ext cx="3962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Blair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D254F3A-4B54-47FA-809D-BC46C5C3030D}"/>
                </a:ext>
              </a:extLst>
            </p:cNvPr>
            <p:cNvSpPr txBox="1"/>
            <p:nvPr/>
          </p:nvSpPr>
          <p:spPr>
            <a:xfrm>
              <a:off x="8408871" y="2200517"/>
              <a:ext cx="104387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Sensale-Rodriguez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5C91248-C5BD-4246-B00C-8DBF58AB5491}"/>
                </a:ext>
              </a:extLst>
            </p:cNvPr>
            <p:cNvSpPr txBox="1"/>
            <p:nvPr/>
          </p:nvSpPr>
          <p:spPr>
            <a:xfrm>
              <a:off x="9635677" y="2200517"/>
              <a:ext cx="4924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Menon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B02BAF1-2D6A-4842-A1C8-A86894141123}"/>
                </a:ext>
              </a:extLst>
            </p:cNvPr>
            <p:cNvSpPr txBox="1"/>
            <p:nvPr/>
          </p:nvSpPr>
          <p:spPr>
            <a:xfrm>
              <a:off x="10596668" y="2200517"/>
              <a:ext cx="3962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Gao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D6C3650-DB45-46F5-A581-7F0918098112}"/>
                </a:ext>
              </a:extLst>
            </p:cNvPr>
            <p:cNvSpPr txBox="1"/>
            <p:nvPr/>
          </p:nvSpPr>
          <p:spPr>
            <a:xfrm>
              <a:off x="7324993" y="4091383"/>
              <a:ext cx="6014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Parvania</a:t>
              </a:r>
              <a:endParaRPr lang="en-US" sz="9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AB935B6-28F1-4F53-8BAF-4B063A9FFE63}"/>
                </a:ext>
              </a:extLst>
            </p:cNvPr>
            <p:cNvSpPr txBox="1"/>
            <p:nvPr/>
          </p:nvSpPr>
          <p:spPr>
            <a:xfrm>
              <a:off x="8330176" y="4091383"/>
              <a:ext cx="5116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Bodson</a:t>
              </a:r>
              <a:endParaRPr lang="en-US" sz="9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CE5168-4F60-4FD8-9022-B9D300AB7CD0}"/>
                </a:ext>
              </a:extLst>
            </p:cNvPr>
            <p:cNvSpPr txBox="1"/>
            <p:nvPr/>
          </p:nvSpPr>
          <p:spPr>
            <a:xfrm>
              <a:off x="9289220" y="4091383"/>
              <a:ext cx="30649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Liu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1BF0903-1C0A-43E6-9707-240E177D2E4B}"/>
                </a:ext>
              </a:extLst>
            </p:cNvPr>
            <p:cNvSpPr txBox="1"/>
            <p:nvPr/>
          </p:nvSpPr>
          <p:spPr>
            <a:xfrm>
              <a:off x="9876823" y="4091383"/>
              <a:ext cx="101021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Sahraei-Ardakani</a:t>
              </a:r>
              <a:endParaRPr lang="en-US" sz="9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A556412-D7E6-4C8F-94AE-D3DF47C387CB}"/>
                </a:ext>
              </a:extLst>
            </p:cNvPr>
            <p:cNvSpPr txBox="1"/>
            <p:nvPr/>
          </p:nvSpPr>
          <p:spPr>
            <a:xfrm>
              <a:off x="5083135" y="4099979"/>
              <a:ext cx="6206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Scarpulla</a:t>
              </a:r>
              <a:endParaRPr lang="en-US" sz="9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4DF0A07-6CD6-4791-8051-F955EB2003B9}"/>
                </a:ext>
              </a:extLst>
            </p:cNvPr>
            <p:cNvSpPr txBox="1"/>
            <p:nvPr/>
          </p:nvSpPr>
          <p:spPr>
            <a:xfrm>
              <a:off x="294797" y="4099979"/>
              <a:ext cx="6976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Solzbacher</a:t>
              </a:r>
              <a:endParaRPr lang="en-US" sz="9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451ADA5-8CB8-4DD1-9EF2-BA375C90AFE2}"/>
                </a:ext>
              </a:extLst>
            </p:cNvPr>
            <p:cNvSpPr txBox="1"/>
            <p:nvPr/>
          </p:nvSpPr>
          <p:spPr>
            <a:xfrm>
              <a:off x="1360507" y="4099979"/>
              <a:ext cx="35137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Kim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371C0B1-6B62-4904-B031-68EA5E902BAA}"/>
                </a:ext>
              </a:extLst>
            </p:cNvPr>
            <p:cNvSpPr txBox="1"/>
            <p:nvPr/>
          </p:nvSpPr>
          <p:spPr>
            <a:xfrm>
              <a:off x="2204738" y="4099979"/>
              <a:ext cx="7152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Tabib</a:t>
              </a:r>
              <a:r>
                <a:rPr lang="en-US" sz="900" dirty="0"/>
                <a:t>-Azar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BF3C91D-43C5-4B7B-8EB6-7DCB69EBD887}"/>
                </a:ext>
              </a:extLst>
            </p:cNvPr>
            <p:cNvSpPr txBox="1"/>
            <p:nvPr/>
          </p:nvSpPr>
          <p:spPr>
            <a:xfrm>
              <a:off x="3163311" y="4099979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Yoon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E9C79B5-FFA4-4758-8CD3-EBF64B6A0CB3}"/>
                </a:ext>
              </a:extLst>
            </p:cNvPr>
            <p:cNvSpPr txBox="1"/>
            <p:nvPr/>
          </p:nvSpPr>
          <p:spPr>
            <a:xfrm>
              <a:off x="4022423" y="4099979"/>
              <a:ext cx="7681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Mastrangelo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E225B79-736C-446E-B390-74BE4F1F2260}"/>
                </a:ext>
              </a:extLst>
            </p:cNvPr>
            <p:cNvSpPr txBox="1"/>
            <p:nvPr/>
          </p:nvSpPr>
          <p:spPr>
            <a:xfrm>
              <a:off x="3361579" y="88447"/>
              <a:ext cx="53278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Myriad Pro" panose="020B0503030403020204"/>
                </a:rPr>
                <a:t>Research Areas and Faculty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B99D34C-69DD-4B6E-A937-FC164AC15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2938" y="2900585"/>
              <a:ext cx="876580" cy="1170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6BA677C-6FB8-4414-ADE4-B732A063A0ED}"/>
                </a:ext>
              </a:extLst>
            </p:cNvPr>
            <p:cNvSpPr txBox="1"/>
            <p:nvPr/>
          </p:nvSpPr>
          <p:spPr>
            <a:xfrm>
              <a:off x="11233089" y="4099979"/>
              <a:ext cx="5501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George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598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8BD2EF6-2D8A-405F-8CE6-7AD1A3F11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14350"/>
            <a:ext cx="9905998" cy="104042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hlinkClick r:id="rId2"/>
              </a:rPr>
              <a:t>Areas of Emphasis &amp; Certification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AA7B7-7652-4DA6-9790-73EFF1257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" y="1769322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3A19F-6BC8-4EC6-8BA2-687DC3FF6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54" y="1769322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F0B66-07C1-4E92-94A5-FEF4627B5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02" y="1769322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9ECF9C-9BA2-4891-843A-1D72766326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50" y="1769322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445CF1-12CD-4FCE-B96C-537DF270E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98" y="1769322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4B64CF-837C-4351-8445-B4F090F90E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944" y="1769322"/>
            <a:ext cx="182880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30F244-5490-47AF-A254-F7DB731866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" y="4087284"/>
            <a:ext cx="1828800" cy="18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9783CC-118B-4FBF-AAB1-0256519432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54" y="4087284"/>
            <a:ext cx="1828800" cy="182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5A26F4-5A2E-4083-AB5A-20951CFED2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02" y="4087284"/>
            <a:ext cx="1828800" cy="1828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0AA937-8BC0-45F9-BBC8-10B9231A1A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50" y="4087284"/>
            <a:ext cx="1828800" cy="1828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54522C-1A63-4383-A337-50962724F7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98" y="4087284"/>
            <a:ext cx="1828800" cy="1828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06230C9-C240-4D4F-B357-FCE50BE5C0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944" y="4087284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1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2E6E3-259F-47D9-92B7-F76D4798E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Student Steps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F67F99-0A22-4BB8-9C28-F7F2C2A70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0" y="1685131"/>
            <a:ext cx="4649783" cy="823912"/>
          </a:xfrm>
        </p:spPr>
        <p:txBody>
          <a:bodyPr/>
          <a:lstStyle/>
          <a:p>
            <a:r>
              <a:rPr lang="en-US" u="sng" dirty="0"/>
              <a:t>All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31FBB-375F-43CB-93D6-24077D870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1410" y="2509043"/>
            <a:ext cx="4878391" cy="328215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hlinkClick r:id="rId2"/>
              </a:rPr>
              <a:t>Register for classes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Permission Code Requests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hlinkClick r:id="rId4"/>
              </a:rPr>
              <a:t>Submit Transcripts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hlinkClick r:id="rId5"/>
              </a:rPr>
              <a:t>Submit Immunizations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hlinkClick r:id="rId6"/>
              </a:rPr>
              <a:t>Activate </a:t>
            </a:r>
            <a:r>
              <a:rPr lang="en-US" dirty="0" err="1">
                <a:hlinkClick r:id="rId6"/>
              </a:rPr>
              <a:t>UCard</a:t>
            </a:r>
            <a:r>
              <a:rPr lang="en-US" dirty="0">
                <a:hlinkClick r:id="rId6"/>
              </a:rPr>
              <a:t> – Mobile ID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International Students</a:t>
            </a:r>
            <a:r>
              <a:rPr lang="en-US" dirty="0"/>
              <a:t>: </a:t>
            </a:r>
            <a:r>
              <a:rPr lang="en-US" dirty="0">
                <a:hlinkClick r:id="rId7"/>
              </a:rPr>
              <a:t>Attend ISSS Orientation</a:t>
            </a:r>
            <a:r>
              <a:rPr lang="en-US" dirty="0"/>
              <a:t>, Jan 3</a:t>
            </a:r>
            <a:r>
              <a:rPr lang="en-US" baseline="30000" dirty="0"/>
              <a:t>rd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8CF24E-8821-4B7D-9C1B-75A601CAD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1193" y="1685131"/>
            <a:ext cx="4646602" cy="823912"/>
          </a:xfrm>
        </p:spPr>
        <p:txBody>
          <a:bodyPr/>
          <a:lstStyle/>
          <a:p>
            <a:r>
              <a:rPr lang="en-US" u="sng" dirty="0"/>
              <a:t>Employed Students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185AD3-07A7-4EE4-A986-D11001BF76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91194" y="2509044"/>
            <a:ext cx="4875210" cy="328215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Get on Payroll </a:t>
            </a:r>
          </a:p>
          <a:p>
            <a:pPr lvl="1"/>
            <a:r>
              <a:rPr lang="en-US" b="1" dirty="0">
                <a:hlinkClick r:id="rId8"/>
              </a:rPr>
              <a:t>International Students</a:t>
            </a:r>
            <a:r>
              <a:rPr lang="en-US" dirty="0">
                <a:hlinkClick r:id="rId8"/>
              </a:rPr>
              <a:t>: Get a SSN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hlinkClick r:id="rId9"/>
              </a:rPr>
              <a:t>Request key access</a:t>
            </a:r>
            <a:r>
              <a:rPr lang="en-US" dirty="0"/>
              <a:t> from Lucinda (ECE Main Office) to get into research labs</a:t>
            </a:r>
          </a:p>
        </p:txBody>
      </p:sp>
    </p:spTree>
    <p:extLst>
      <p:ext uri="{BB962C8B-B14F-4D97-AF65-F5344CB8AC3E}">
        <p14:creationId xmlns:p14="http://schemas.microsoft.com/office/powerpoint/2010/main" val="235817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E8C18C-9234-E85B-6AF2-A647D0764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Tuition &amp; Accounting Contact info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64FE74-6E5C-2592-703D-636EE173C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0804" y="1800307"/>
            <a:ext cx="4799000" cy="823912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Students Employed by the University - </a:t>
            </a:r>
            <a:r>
              <a:rPr lang="en-US" dirty="0">
                <a:solidFill>
                  <a:schemeClr val="bg1"/>
                </a:solidFill>
                <a:hlinkClick r:id="rId2"/>
              </a:rPr>
              <a:t>Payroll Info &amp; FAQ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E2C274-66F1-DD49-B500-C02D60690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0802" y="2624218"/>
            <a:ext cx="4799000" cy="271780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Answers questions such as:</a:t>
            </a:r>
          </a:p>
          <a:p>
            <a:r>
              <a:rPr lang="en-US" dirty="0"/>
              <a:t>How do I get on payroll?</a:t>
            </a:r>
          </a:p>
          <a:p>
            <a:r>
              <a:rPr lang="en-US" dirty="0"/>
              <a:t>What tuition an fees am I responsible for?</a:t>
            </a:r>
          </a:p>
          <a:p>
            <a:r>
              <a:rPr lang="en-US" dirty="0"/>
              <a:t>How do I get enrolled in health insurance and get coverage for dependents?</a:t>
            </a:r>
          </a:p>
          <a:p>
            <a:r>
              <a:rPr lang="en-US" dirty="0"/>
              <a:t>And more!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9AA7AB-F6CE-9F9B-7731-9311C0C07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11" y="1800306"/>
            <a:ext cx="4799000" cy="823912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Students Employed by Industry - </a:t>
            </a:r>
            <a:r>
              <a:rPr lang="en-US" dirty="0">
                <a:hlinkClick r:id="rId3"/>
              </a:rPr>
              <a:t>Students in Industry 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1EB255-D262-E5C1-B6E9-8F4DB22CE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624218"/>
            <a:ext cx="4875210" cy="271780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hlinkClick r:id="rId4"/>
              </a:rPr>
              <a:t>Income Accounting Webpage</a:t>
            </a:r>
            <a:br>
              <a:rPr lang="en-US" dirty="0"/>
            </a:br>
            <a:r>
              <a:rPr lang="en-US" dirty="0"/>
              <a:t>801-581-7344</a:t>
            </a:r>
            <a:br>
              <a:rPr lang="en-US" dirty="0"/>
            </a:br>
            <a:r>
              <a:rPr lang="en-US" dirty="0">
                <a:hlinkClick r:id="rId5"/>
              </a:rPr>
              <a:t>income@utah.edu</a:t>
            </a:r>
            <a:r>
              <a:rPr lang="en-US" dirty="0"/>
              <a:t> – when emailing, please include your name and UNID to speed up process</a:t>
            </a:r>
          </a:p>
        </p:txBody>
      </p:sp>
    </p:spTree>
    <p:extLst>
      <p:ext uri="{BB962C8B-B14F-4D97-AF65-F5344CB8AC3E}">
        <p14:creationId xmlns:p14="http://schemas.microsoft.com/office/powerpoint/2010/main" val="27625409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9177</TotalTime>
  <Words>2014</Words>
  <Application>Microsoft Office PowerPoint</Application>
  <PresentationFormat>Widescreen</PresentationFormat>
  <Paragraphs>353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Abadi</vt:lpstr>
      <vt:lpstr>Arial</vt:lpstr>
      <vt:lpstr>Calibri</vt:lpstr>
      <vt:lpstr>Courier New</vt:lpstr>
      <vt:lpstr>Myriad Pro</vt:lpstr>
      <vt:lpstr>Tw Cen MT</vt:lpstr>
      <vt:lpstr>Wingdings</vt:lpstr>
      <vt:lpstr>Work Sans</vt:lpstr>
      <vt:lpstr>Circuit</vt:lpstr>
      <vt:lpstr>Virtual Campus Tour</vt:lpstr>
      <vt:lpstr>Dates to Know</vt:lpstr>
      <vt:lpstr>ECE New Grad Orientation</vt:lpstr>
      <vt:lpstr>PowerPoint Presentation</vt:lpstr>
      <vt:lpstr>PowerPoint Presentation</vt:lpstr>
      <vt:lpstr>PowerPoint Presentation</vt:lpstr>
      <vt:lpstr>Areas of Emphasis &amp; Certification</vt:lpstr>
      <vt:lpstr>New Student Steps</vt:lpstr>
      <vt:lpstr>Tuition &amp; Accounting Contact info</vt:lpstr>
      <vt:lpstr>STAY CONNECTED</vt:lpstr>
      <vt:lpstr>Resources</vt:lpstr>
      <vt:lpstr>Academic</vt:lpstr>
      <vt:lpstr>Financial &amp; Career</vt:lpstr>
      <vt:lpstr>Social, Mental, and Physical Health</vt:lpstr>
      <vt:lpstr>Other Student Benefits (W/ Student ID APP)</vt:lpstr>
      <vt:lpstr>Q &amp; A</vt:lpstr>
      <vt:lpstr>MS Degree</vt:lpstr>
      <vt:lpstr>PowerPoint Presentation</vt:lpstr>
      <vt:lpstr>Types of MS Programs</vt:lpstr>
      <vt:lpstr>PowerPoint Presentation</vt:lpstr>
      <vt:lpstr>MS Supervisory Committee</vt:lpstr>
      <vt:lpstr>Q &amp; A</vt:lpstr>
      <vt:lpstr>PhD Degree</vt:lpstr>
      <vt:lpstr>PhD Supervisory Committee</vt:lpstr>
      <vt:lpstr>PhD Timeline</vt:lpstr>
      <vt:lpstr>PhD Degree Pathways</vt:lpstr>
      <vt:lpstr>PowerPoint Presentation</vt:lpstr>
      <vt:lpstr> Tuition Benefit Program (TBP) InFO &amp; Requirements</vt:lpstr>
      <vt:lpstr>STEPS To Get on Payroll</vt:lpstr>
      <vt:lpstr>Start Tuition Benefit Process</vt:lpstr>
      <vt:lpstr>Semester Pay Information</vt:lpstr>
      <vt:lpstr>Tuition Benefit Support</vt:lpstr>
      <vt:lpstr>Tuition Benefit Requirements and limits</vt:lpstr>
      <vt:lpstr>TBP DOES NOT COVER </vt:lpstr>
      <vt:lpstr>Health Insurance</vt:lpstr>
      <vt:lpstr>Graduate Subsidized Health Insurance Program (GSHIP)</vt:lpstr>
      <vt:lpstr>ISSS International Requirements </vt:lpstr>
      <vt:lpstr>Contact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Graduate Orientation</dc:title>
  <dc:creator>Liz Rowberry</dc:creator>
  <cp:lastModifiedBy>ELIZABETH ROWBERRY</cp:lastModifiedBy>
  <cp:revision>109</cp:revision>
  <dcterms:created xsi:type="dcterms:W3CDTF">2023-08-02T17:42:53Z</dcterms:created>
  <dcterms:modified xsi:type="dcterms:W3CDTF">2025-01-03T18:23:29Z</dcterms:modified>
</cp:coreProperties>
</file>